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64" r:id="rId6"/>
    <p:sldId id="261" r:id="rId7"/>
    <p:sldId id="265" r:id="rId8"/>
    <p:sldId id="266" r:id="rId9"/>
    <p:sldId id="259" r:id="rId10"/>
    <p:sldId id="267" r:id="rId11"/>
    <p:sldId id="269" r:id="rId12"/>
    <p:sldId id="270" r:id="rId13"/>
    <p:sldId id="271" r:id="rId14"/>
    <p:sldId id="272" r:id="rId15"/>
    <p:sldId id="273" r:id="rId16"/>
    <p:sldId id="260" r:id="rId17"/>
  </p:sldIdLst>
  <p:sldSz cx="18288000" cy="10287000"/>
  <p:notesSz cx="6858000" cy="9144000"/>
  <p:embeddedFontLst>
    <p:embeddedFont>
      <p:font typeface="Montserrat" pitchFamily="2" charset="77"/>
      <p:regular r:id="rId18"/>
      <p:bold r:id="rId19"/>
      <p:italic r:id="rId20"/>
      <p:boldItalic r:id="rId21"/>
    </p:embeddedFont>
    <p:embeddedFont>
      <p:font typeface="Perandory" pitchFamily="2" charset="0"/>
      <p:regular r:id="rId22"/>
    </p:embeddedFont>
    <p:embeddedFont>
      <p:font typeface="Perandory Cond"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315"/>
    <a:srgbClr val="F1E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4620" autoAdjust="0"/>
  </p:normalViewPr>
  <p:slideViewPr>
    <p:cSldViewPr>
      <p:cViewPr>
        <p:scale>
          <a:sx n="57" d="100"/>
          <a:sy n="57" d="100"/>
        </p:scale>
        <p:origin x="-177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400050" y="381000"/>
            <a:ext cx="17564100" cy="9505950"/>
            <a:chOff x="0" y="0"/>
            <a:chExt cx="4625936" cy="2503625"/>
          </a:xfrm>
        </p:grpSpPr>
        <p:sp>
          <p:nvSpPr>
            <p:cNvPr id="7" name="Freeform 7"/>
            <p:cNvSpPr/>
            <p:nvPr/>
          </p:nvSpPr>
          <p:spPr>
            <a:xfrm>
              <a:off x="0" y="0"/>
              <a:ext cx="4625936" cy="2503625"/>
            </a:xfrm>
            <a:custGeom>
              <a:avLst/>
              <a:gdLst/>
              <a:ahLst/>
              <a:cxnLst/>
              <a:rect l="l" t="t" r="r" b="b"/>
              <a:pathLst>
                <a:path w="4625936" h="2503625">
                  <a:moveTo>
                    <a:pt x="0" y="0"/>
                  </a:moveTo>
                  <a:lnTo>
                    <a:pt x="4625936" y="0"/>
                  </a:lnTo>
                  <a:lnTo>
                    <a:pt x="4625936" y="2503625"/>
                  </a:lnTo>
                  <a:lnTo>
                    <a:pt x="0" y="2503625"/>
                  </a:lnTo>
                  <a:close/>
                </a:path>
              </a:pathLst>
            </a:custGeom>
            <a:ln w="38100" cap="sq">
              <a:solidFill>
                <a:srgbClr val="FFFFFF"/>
              </a:solidFill>
              <a:prstDash val="solid"/>
              <a:miter/>
            </a:ln>
          </p:spPr>
          <p:txBody>
            <a:bodyPr/>
            <a:lstStyle/>
            <a:p>
              <a:endParaRPr lang="en-US"/>
            </a:p>
          </p:txBody>
        </p:sp>
        <p:sp>
          <p:nvSpPr>
            <p:cNvPr id="8" name="TextBox 8"/>
            <p:cNvSpPr txBox="1"/>
            <p:nvPr/>
          </p:nvSpPr>
          <p:spPr>
            <a:xfrm>
              <a:off x="0" y="-38100"/>
              <a:ext cx="4625936" cy="25417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30662" y="4154783"/>
            <a:ext cx="14826677" cy="2468240"/>
          </a:xfrm>
          <a:prstGeom prst="rect">
            <a:avLst/>
          </a:prstGeom>
        </p:spPr>
        <p:txBody>
          <a:bodyPr lIns="0" tIns="0" rIns="0" bIns="0" rtlCol="0" anchor="t">
            <a:spAutoFit/>
          </a:bodyPr>
          <a:lstStyle/>
          <a:p>
            <a:pPr algn="ctr">
              <a:lnSpc>
                <a:spcPts val="16869"/>
              </a:lnSpc>
            </a:pPr>
            <a:r>
              <a:rPr lang="en-US" sz="21907" dirty="0">
                <a:solidFill>
                  <a:srgbClr val="FFFFFF"/>
                </a:solidFill>
                <a:latin typeface="Perandory Cond"/>
                <a:ea typeface="Perandory Cond"/>
                <a:cs typeface="Perandory Cond"/>
                <a:sym typeface="Perandory Condensed"/>
              </a:rPr>
              <a:t>Happy </a:t>
            </a:r>
            <a:r>
              <a:rPr lang="en-US" sz="21907" dirty="0" err="1">
                <a:solidFill>
                  <a:srgbClr val="FFFFFF"/>
                </a:solidFill>
                <a:latin typeface="Perandory Cond"/>
                <a:ea typeface="Perandory Cond"/>
                <a:cs typeface="Perandory Cond"/>
                <a:sym typeface="Perandory Condensed"/>
              </a:rPr>
              <a:t>mOher’s</a:t>
            </a:r>
            <a:r>
              <a:rPr lang="en-US" sz="21907" dirty="0">
                <a:solidFill>
                  <a:srgbClr val="FFFFFF"/>
                </a:solidFill>
                <a:latin typeface="Perandory Cond"/>
                <a:ea typeface="Perandory Cond"/>
                <a:cs typeface="Perandory Cond"/>
                <a:sym typeface="Perandory Condensed"/>
              </a:rPr>
              <a:t> Da</a:t>
            </a:r>
          </a:p>
        </p:txBody>
      </p:sp>
      <p:sp>
        <p:nvSpPr>
          <p:cNvPr id="10" name="TextBox 10"/>
          <p:cNvSpPr txBox="1"/>
          <p:nvPr/>
        </p:nvSpPr>
        <p:spPr>
          <a:xfrm>
            <a:off x="1028700" y="8759633"/>
            <a:ext cx="5781088" cy="551253"/>
          </a:xfrm>
          <a:prstGeom prst="rect">
            <a:avLst/>
          </a:prstGeom>
        </p:spPr>
        <p:txBody>
          <a:bodyPr lIns="0" tIns="0" rIns="0" bIns="0" rtlCol="0" anchor="t">
            <a:spAutoFit/>
          </a:bodyPr>
          <a:lstStyle/>
          <a:p>
            <a:pPr algn="ctr">
              <a:lnSpc>
                <a:spcPts val="4546"/>
              </a:lnSpc>
            </a:pPr>
            <a:r>
              <a:rPr lang="en-US" sz="3247">
                <a:solidFill>
                  <a:srgbClr val="FFFFFF"/>
                </a:solidFill>
                <a:latin typeface="Montserrat"/>
                <a:ea typeface="Montserrat"/>
                <a:cs typeface="Montserrat"/>
                <a:sym typeface="Montserrat"/>
              </a:rPr>
              <a:t>PASTOR MATT REYNOLDS</a:t>
            </a:r>
          </a:p>
        </p:txBody>
      </p:sp>
      <p:sp>
        <p:nvSpPr>
          <p:cNvPr id="11" name="TextBox 11"/>
          <p:cNvSpPr txBox="1"/>
          <p:nvPr/>
        </p:nvSpPr>
        <p:spPr>
          <a:xfrm>
            <a:off x="12141469" y="8712200"/>
            <a:ext cx="5117831" cy="546100"/>
          </a:xfrm>
          <a:prstGeom prst="rect">
            <a:avLst/>
          </a:prstGeom>
        </p:spPr>
        <p:txBody>
          <a:bodyPr lIns="0" tIns="0" rIns="0" bIns="0" rtlCol="0" anchor="t">
            <a:spAutoFit/>
          </a:bodyPr>
          <a:lstStyle/>
          <a:p>
            <a:pPr algn="ctr">
              <a:lnSpc>
                <a:spcPts val="4549"/>
              </a:lnSpc>
            </a:pPr>
            <a:r>
              <a:rPr lang="en-US" sz="3249">
                <a:solidFill>
                  <a:srgbClr val="FFFFFF"/>
                </a:solidFill>
                <a:latin typeface="Montserrat"/>
                <a:ea typeface="Montserrat"/>
                <a:cs typeface="Montserrat"/>
                <a:sym typeface="Montserrat"/>
              </a:rPr>
              <a:t>MAY 10, 2026</a:t>
            </a:r>
          </a:p>
        </p:txBody>
      </p:sp>
      <p:pic>
        <p:nvPicPr>
          <p:cNvPr id="14" name="Picture 13">
            <a:extLst>
              <a:ext uri="{FF2B5EF4-FFF2-40B4-BE49-F238E27FC236}">
                <a16:creationId xmlns:a16="http://schemas.microsoft.com/office/drawing/2014/main" id="{DD5FD31A-69EB-53EA-73AD-EB20B7D8A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8001"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3F37A985-FBF8-CA88-B4FC-C2A7DEC162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08B4B0-9B3C-6284-9079-8FE013B3EDD8}"/>
              </a:ext>
            </a:extLst>
          </p:cNvPr>
          <p:cNvGrpSpPr/>
          <p:nvPr/>
        </p:nvGrpSpPr>
        <p:grpSpPr>
          <a:xfrm>
            <a:off x="16129322" y="0"/>
            <a:ext cx="3086100" cy="10287000"/>
            <a:chOff x="0" y="0"/>
            <a:chExt cx="812800" cy="4193493"/>
          </a:xfrm>
        </p:grpSpPr>
        <p:sp>
          <p:nvSpPr>
            <p:cNvPr id="3" name="Freeform 3">
              <a:extLst>
                <a:ext uri="{FF2B5EF4-FFF2-40B4-BE49-F238E27FC236}">
                  <a16:creationId xmlns:a16="http://schemas.microsoft.com/office/drawing/2014/main" id="{7005555D-F4E3-3E3F-8529-B363E1C080CB}"/>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A7FB5A83-488D-AFF9-D419-126E832FB8D4}"/>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B9BD73C1-7B9A-ABCF-5A1A-999643097706}"/>
              </a:ext>
            </a:extLst>
          </p:cNvPr>
          <p:cNvGrpSpPr/>
          <p:nvPr/>
        </p:nvGrpSpPr>
        <p:grpSpPr>
          <a:xfrm>
            <a:off x="16329902" y="0"/>
            <a:ext cx="2148598" cy="10235994"/>
            <a:chOff x="0" y="0"/>
            <a:chExt cx="565886" cy="2809679"/>
          </a:xfrm>
        </p:grpSpPr>
        <p:sp>
          <p:nvSpPr>
            <p:cNvPr id="6" name="Freeform 6">
              <a:extLst>
                <a:ext uri="{FF2B5EF4-FFF2-40B4-BE49-F238E27FC236}">
                  <a16:creationId xmlns:a16="http://schemas.microsoft.com/office/drawing/2014/main" id="{DA75167E-250A-C1E8-E719-E1EADE81ABA8}"/>
                </a:ext>
              </a:extLst>
            </p:cNvPr>
            <p:cNvSpPr/>
            <p:nvPr/>
          </p:nvSpPr>
          <p:spPr>
            <a:xfrm>
              <a:off x="0" y="0"/>
              <a:ext cx="565886" cy="2809679"/>
            </a:xfrm>
            <a:custGeom>
              <a:avLst/>
              <a:gdLst/>
              <a:ahLst/>
              <a:cxnLst/>
              <a:rect l="l" t="t" r="r" b="b"/>
              <a:pathLst>
                <a:path w="565886" h="2809679">
                  <a:moveTo>
                    <a:pt x="0" y="0"/>
                  </a:moveTo>
                  <a:lnTo>
                    <a:pt x="565886" y="0"/>
                  </a:lnTo>
                  <a:lnTo>
                    <a:pt x="565886" y="2809679"/>
                  </a:lnTo>
                  <a:lnTo>
                    <a:pt x="0" y="2809679"/>
                  </a:lnTo>
                  <a:close/>
                </a:path>
              </a:pathLst>
            </a:custGeom>
            <a:solidFill>
              <a:srgbClr val="BD4315">
                <a:alpha val="49804"/>
              </a:srgbClr>
            </a:solidFill>
          </p:spPr>
          <p:txBody>
            <a:bodyPr/>
            <a:lstStyle/>
            <a:p>
              <a:endParaRPr lang="en-US"/>
            </a:p>
          </p:txBody>
        </p:sp>
        <p:sp>
          <p:nvSpPr>
            <p:cNvPr id="7" name="TextBox 7">
              <a:extLst>
                <a:ext uri="{FF2B5EF4-FFF2-40B4-BE49-F238E27FC236}">
                  <a16:creationId xmlns:a16="http://schemas.microsoft.com/office/drawing/2014/main" id="{8743E599-D405-8BD0-7763-78EAFE8FB2FB}"/>
                </a:ext>
              </a:extLst>
            </p:cNvPr>
            <p:cNvSpPr txBox="1"/>
            <p:nvPr/>
          </p:nvSpPr>
          <p:spPr>
            <a:xfrm>
              <a:off x="0" y="-38100"/>
              <a:ext cx="565886" cy="2847779"/>
            </a:xfrm>
            <a:prstGeom prst="rect">
              <a:avLst/>
            </a:prstGeom>
          </p:spPr>
          <p:txBody>
            <a:bodyPr lIns="50800" tIns="50800" rIns="50800" bIns="50800" rtlCol="0" anchor="ctr"/>
            <a:lstStyle/>
            <a:p>
              <a:pPr algn="ctr">
                <a:lnSpc>
                  <a:spcPts val="2659"/>
                </a:lnSpc>
              </a:pPr>
              <a:endParaRPr/>
            </a:p>
          </p:txBody>
        </p:sp>
      </p:grpSp>
      <p:sp>
        <p:nvSpPr>
          <p:cNvPr id="8" name="Freeform 8">
            <a:extLst>
              <a:ext uri="{FF2B5EF4-FFF2-40B4-BE49-F238E27FC236}">
                <a16:creationId xmlns:a16="http://schemas.microsoft.com/office/drawing/2014/main" id="{D61BD929-B6B9-3939-C9E8-EDDEDEC96C4E}"/>
              </a:ext>
            </a:extLst>
          </p:cNvPr>
          <p:cNvSpPr/>
          <p:nvPr/>
        </p:nvSpPr>
        <p:spPr>
          <a:xfrm>
            <a:off x="16329902" y="0"/>
            <a:ext cx="3983902" cy="10287000"/>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l="-45294"/>
            </a:stretch>
          </a:blipFill>
        </p:spPr>
        <p:txBody>
          <a:bodyPr/>
          <a:lstStyle/>
          <a:p>
            <a:endParaRPr lang="en-US"/>
          </a:p>
        </p:txBody>
      </p:sp>
      <p:sp>
        <p:nvSpPr>
          <p:cNvPr id="9" name="TextBox 9">
            <a:extLst>
              <a:ext uri="{FF2B5EF4-FFF2-40B4-BE49-F238E27FC236}">
                <a16:creationId xmlns:a16="http://schemas.microsoft.com/office/drawing/2014/main" id="{E811A9AC-83A2-207B-3104-70AE1AE7B486}"/>
              </a:ext>
            </a:extLst>
          </p:cNvPr>
          <p:cNvSpPr txBox="1"/>
          <p:nvPr/>
        </p:nvSpPr>
        <p:spPr>
          <a:xfrm>
            <a:off x="800690" y="5477113"/>
            <a:ext cx="14464320" cy="3693319"/>
          </a:xfrm>
          <a:prstGeom prst="rect">
            <a:avLst/>
          </a:prstGeom>
        </p:spPr>
        <p:txBody>
          <a:bodyPr wrap="square" lIns="0" tIns="0" rIns="0" bIns="0" rtlCol="0" anchor="t">
            <a:spAutoFit/>
          </a:bodyPr>
          <a:lstStyle/>
          <a:p>
            <a:r>
              <a:rPr lang="en-US" sz="60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Replace with: I am responsible for planting seeds &amp; stewarding growth but God brings life &amp;  growth. </a:t>
            </a:r>
          </a:p>
          <a:p>
            <a:r>
              <a:rPr lang="en-US" sz="60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					         See 2 Corinthians 3:5-6</a:t>
            </a:r>
            <a:endParaRPr lang="en-US" sz="6000" dirty="0">
              <a:solidFill>
                <a:srgbClr val="BD4315"/>
              </a:solidFill>
              <a:latin typeface="Perandory" pitchFamily="2" charset="0"/>
            </a:endParaRPr>
          </a:p>
        </p:txBody>
      </p:sp>
      <p:sp>
        <p:nvSpPr>
          <p:cNvPr id="10" name="TextBox 10">
            <a:extLst>
              <a:ext uri="{FF2B5EF4-FFF2-40B4-BE49-F238E27FC236}">
                <a16:creationId xmlns:a16="http://schemas.microsoft.com/office/drawing/2014/main" id="{F4DE44A9-797E-24C5-D052-36A5BDAFBACC}"/>
              </a:ext>
            </a:extLst>
          </p:cNvPr>
          <p:cNvSpPr txBox="1"/>
          <p:nvPr/>
        </p:nvSpPr>
        <p:spPr>
          <a:xfrm>
            <a:off x="800690" y="1485900"/>
            <a:ext cx="14230250" cy="2769989"/>
          </a:xfrm>
          <a:prstGeom prst="rect">
            <a:avLst/>
          </a:prstGeom>
        </p:spPr>
        <p:txBody>
          <a:bodyPr wrap="square" lIns="0" tIns="0" rIns="0" bIns="0" rtlCol="0" anchor="t">
            <a:spAutoFit/>
          </a:bodyPr>
          <a:lstStyle/>
          <a:p>
            <a:r>
              <a:rPr lang="en-US" sz="6000" b="1" dirty="0">
                <a:effectLst>
                  <a:outerShdw blurRad="38100" dist="38100" dir="2700000" algn="tl">
                    <a:srgbClr val="000000">
                      <a:alpha val="43137"/>
                    </a:srgbClr>
                  </a:outerShdw>
                </a:effectLst>
                <a:latin typeface="Perandory" pitchFamily="2" charset="0"/>
                <a:cs typeface="Aldhabi" panose="020F0502020204030204" pitchFamily="2" charset="-78"/>
              </a:rPr>
              <a:t>LIE: My child’s bad choice means I’m a bad mom. My success is directly tied to how my children turn out.</a:t>
            </a:r>
            <a:endParaRPr lang="en-US" sz="6000" dirty="0">
              <a:solidFill>
                <a:srgbClr val="BD4315"/>
              </a:solidFill>
              <a:latin typeface="Perandory" pitchFamily="2" charset="0"/>
              <a:ea typeface="The Seasons"/>
              <a:cs typeface="The Seasons"/>
              <a:sym typeface="The Seasons"/>
            </a:endParaRPr>
          </a:p>
        </p:txBody>
      </p:sp>
      <p:grpSp>
        <p:nvGrpSpPr>
          <p:cNvPr id="11" name="Group 11">
            <a:extLst>
              <a:ext uri="{FF2B5EF4-FFF2-40B4-BE49-F238E27FC236}">
                <a16:creationId xmlns:a16="http://schemas.microsoft.com/office/drawing/2014/main" id="{242BAAA1-E65E-3CCC-5A89-541E7A04502C}"/>
              </a:ext>
            </a:extLst>
          </p:cNvPr>
          <p:cNvGrpSpPr/>
          <p:nvPr/>
        </p:nvGrpSpPr>
        <p:grpSpPr>
          <a:xfrm>
            <a:off x="16329902" y="0"/>
            <a:ext cx="2603962" cy="10287000"/>
            <a:chOff x="0" y="0"/>
            <a:chExt cx="685817" cy="2809679"/>
          </a:xfrm>
        </p:grpSpPr>
        <p:sp>
          <p:nvSpPr>
            <p:cNvPr id="12" name="Freeform 12">
              <a:extLst>
                <a:ext uri="{FF2B5EF4-FFF2-40B4-BE49-F238E27FC236}">
                  <a16:creationId xmlns:a16="http://schemas.microsoft.com/office/drawing/2014/main" id="{43D9EF0F-ADE3-70B4-CE02-95177DACC495}"/>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13" name="TextBox 13">
              <a:extLst>
                <a:ext uri="{FF2B5EF4-FFF2-40B4-BE49-F238E27FC236}">
                  <a16:creationId xmlns:a16="http://schemas.microsoft.com/office/drawing/2014/main" id="{A6AB24B4-247F-6618-B110-B188D6CB6B20}"/>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5997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476BA818-157D-AC3A-15BB-EB713613ACB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F7330F-EF15-7563-EACA-38254168EE77}"/>
              </a:ext>
            </a:extLst>
          </p:cNvPr>
          <p:cNvGrpSpPr/>
          <p:nvPr/>
        </p:nvGrpSpPr>
        <p:grpSpPr>
          <a:xfrm>
            <a:off x="-800100" y="-1"/>
            <a:ext cx="3086100" cy="10287001"/>
            <a:chOff x="0" y="0"/>
            <a:chExt cx="812800" cy="4193493"/>
          </a:xfrm>
        </p:grpSpPr>
        <p:sp>
          <p:nvSpPr>
            <p:cNvPr id="3" name="Freeform 3">
              <a:extLst>
                <a:ext uri="{FF2B5EF4-FFF2-40B4-BE49-F238E27FC236}">
                  <a16:creationId xmlns:a16="http://schemas.microsoft.com/office/drawing/2014/main" id="{70E0AB56-418B-3A4B-8573-6A726DD7E625}"/>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752F5725-32E6-192E-30F4-FFC4352FE571}"/>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3097AA3-692D-3F08-671F-4BA5454033FB}"/>
              </a:ext>
            </a:extLst>
          </p:cNvPr>
          <p:cNvSpPr/>
          <p:nvPr/>
        </p:nvSpPr>
        <p:spPr>
          <a:xfrm>
            <a:off x="-1991951" y="-1"/>
            <a:ext cx="3983902" cy="10333031"/>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r="-45294"/>
            </a:stretch>
          </a:blipFill>
        </p:spPr>
        <p:txBody>
          <a:bodyPr/>
          <a:lstStyle/>
          <a:p>
            <a:endParaRPr lang="en-US"/>
          </a:p>
        </p:txBody>
      </p:sp>
      <p:grpSp>
        <p:nvGrpSpPr>
          <p:cNvPr id="6" name="Group 6">
            <a:extLst>
              <a:ext uri="{FF2B5EF4-FFF2-40B4-BE49-F238E27FC236}">
                <a16:creationId xmlns:a16="http://schemas.microsoft.com/office/drawing/2014/main" id="{7B258ED8-13F2-A9AA-0AD2-3188C334351C}"/>
              </a:ext>
            </a:extLst>
          </p:cNvPr>
          <p:cNvGrpSpPr/>
          <p:nvPr/>
        </p:nvGrpSpPr>
        <p:grpSpPr>
          <a:xfrm>
            <a:off x="-612011" y="-3"/>
            <a:ext cx="2603962" cy="10287003"/>
            <a:chOff x="0" y="0"/>
            <a:chExt cx="685817" cy="2809679"/>
          </a:xfrm>
        </p:grpSpPr>
        <p:sp>
          <p:nvSpPr>
            <p:cNvPr id="7" name="Freeform 7">
              <a:extLst>
                <a:ext uri="{FF2B5EF4-FFF2-40B4-BE49-F238E27FC236}">
                  <a16:creationId xmlns:a16="http://schemas.microsoft.com/office/drawing/2014/main" id="{DD769443-8A26-934D-E400-0066EFA6A837}"/>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8" name="TextBox 8">
              <a:extLst>
                <a:ext uri="{FF2B5EF4-FFF2-40B4-BE49-F238E27FC236}">
                  <a16:creationId xmlns:a16="http://schemas.microsoft.com/office/drawing/2014/main" id="{5F5AD423-F00B-F4FA-3437-D32D58C1C8C6}"/>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
        <p:nvSpPr>
          <p:cNvPr id="10" name="TextBox 10">
            <a:extLst>
              <a:ext uri="{FF2B5EF4-FFF2-40B4-BE49-F238E27FC236}">
                <a16:creationId xmlns:a16="http://schemas.microsoft.com/office/drawing/2014/main" id="{814ABD0D-9421-B608-AC0A-5522A6161BB5}"/>
              </a:ext>
            </a:extLst>
          </p:cNvPr>
          <p:cNvSpPr txBox="1"/>
          <p:nvPr/>
        </p:nvSpPr>
        <p:spPr>
          <a:xfrm>
            <a:off x="2743200" y="3086100"/>
            <a:ext cx="14498237" cy="1038746"/>
          </a:xfrm>
          <a:prstGeom prst="rect">
            <a:avLst/>
          </a:prstGeom>
        </p:spPr>
        <p:txBody>
          <a:bodyPr wrap="square" lIns="0" tIns="0" rIns="0" bIns="0" rtlCol="0" anchor="t">
            <a:spAutoFit/>
          </a:bodyPr>
          <a:lstStyle/>
          <a:p>
            <a:pPr marL="944896" lvl="1" algn="just">
              <a:lnSpc>
                <a:spcPts val="8140"/>
              </a:lnSpc>
            </a:pPr>
            <a:endParaRPr lang="en-US" sz="7000" dirty="0">
              <a:solidFill>
                <a:srgbClr val="BD4315"/>
              </a:solidFill>
              <a:latin typeface="Montserrat"/>
              <a:ea typeface="Montserrat"/>
              <a:cs typeface="Montserrat"/>
              <a:sym typeface="Montserrat"/>
            </a:endParaRPr>
          </a:p>
        </p:txBody>
      </p:sp>
      <p:sp>
        <p:nvSpPr>
          <p:cNvPr id="11" name="TextBox 10">
            <a:extLst>
              <a:ext uri="{FF2B5EF4-FFF2-40B4-BE49-F238E27FC236}">
                <a16:creationId xmlns:a16="http://schemas.microsoft.com/office/drawing/2014/main" id="{C04AAC9F-8C6E-F273-29B3-F0BF7F320EFF}"/>
              </a:ext>
            </a:extLst>
          </p:cNvPr>
          <p:cNvSpPr txBox="1"/>
          <p:nvPr/>
        </p:nvSpPr>
        <p:spPr>
          <a:xfrm>
            <a:off x="3183802" y="1654939"/>
            <a:ext cx="13884998" cy="2862322"/>
          </a:xfrm>
          <a:prstGeom prst="rect">
            <a:avLst/>
          </a:prstGeom>
          <a:noFill/>
        </p:spPr>
        <p:txBody>
          <a:bodyPr wrap="square">
            <a:spAutoFit/>
          </a:bodyPr>
          <a:lstStyle/>
          <a:p>
            <a:r>
              <a:rPr lang="en-US" sz="6000" b="1" dirty="0">
                <a:effectLst>
                  <a:outerShdw blurRad="38100" dist="38100" dir="2700000" algn="tl">
                    <a:srgbClr val="000000">
                      <a:alpha val="43137"/>
                    </a:srgbClr>
                  </a:outerShdw>
                </a:effectLst>
                <a:latin typeface="Perandory" pitchFamily="2" charset="0"/>
                <a:cs typeface="Aldhabi" panose="020F0502020204030204" pitchFamily="2" charset="-78"/>
              </a:rPr>
              <a:t>LIE: I have to do it all right or my children will turn out wrong. I have to be a perfect mom.</a:t>
            </a:r>
            <a:endParaRPr lang="en-US" sz="6000" dirty="0">
              <a:latin typeface="Perandory" pitchFamily="2" charset="0"/>
            </a:endParaRPr>
          </a:p>
        </p:txBody>
      </p:sp>
    </p:spTree>
    <p:extLst>
      <p:ext uri="{BB962C8B-B14F-4D97-AF65-F5344CB8AC3E}">
        <p14:creationId xmlns:p14="http://schemas.microsoft.com/office/powerpoint/2010/main" val="208795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C496BC39-CC5C-4D39-76BB-6512F9C3130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076FC2C-B378-7D7A-C647-97B324B84AD5}"/>
              </a:ext>
            </a:extLst>
          </p:cNvPr>
          <p:cNvGrpSpPr/>
          <p:nvPr/>
        </p:nvGrpSpPr>
        <p:grpSpPr>
          <a:xfrm>
            <a:off x="-800100" y="-1"/>
            <a:ext cx="3086100" cy="10287001"/>
            <a:chOff x="0" y="0"/>
            <a:chExt cx="812800" cy="4193493"/>
          </a:xfrm>
        </p:grpSpPr>
        <p:sp>
          <p:nvSpPr>
            <p:cNvPr id="3" name="Freeform 3">
              <a:extLst>
                <a:ext uri="{FF2B5EF4-FFF2-40B4-BE49-F238E27FC236}">
                  <a16:creationId xmlns:a16="http://schemas.microsoft.com/office/drawing/2014/main" id="{929FEA13-FB1E-EC81-8776-B690305C8B71}"/>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37F34FF3-121D-7F5C-CFE8-73DA762C0787}"/>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D0324D6-98F2-AA12-2CDE-614202560C84}"/>
              </a:ext>
            </a:extLst>
          </p:cNvPr>
          <p:cNvSpPr/>
          <p:nvPr/>
        </p:nvSpPr>
        <p:spPr>
          <a:xfrm>
            <a:off x="-1991951" y="-1"/>
            <a:ext cx="3983902" cy="10333031"/>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r="-45294"/>
            </a:stretch>
          </a:blipFill>
        </p:spPr>
        <p:txBody>
          <a:bodyPr/>
          <a:lstStyle/>
          <a:p>
            <a:endParaRPr lang="en-US"/>
          </a:p>
        </p:txBody>
      </p:sp>
      <p:grpSp>
        <p:nvGrpSpPr>
          <p:cNvPr id="6" name="Group 6">
            <a:extLst>
              <a:ext uri="{FF2B5EF4-FFF2-40B4-BE49-F238E27FC236}">
                <a16:creationId xmlns:a16="http://schemas.microsoft.com/office/drawing/2014/main" id="{8551E677-C9A7-630A-6B8F-422768CFE84D}"/>
              </a:ext>
            </a:extLst>
          </p:cNvPr>
          <p:cNvGrpSpPr/>
          <p:nvPr/>
        </p:nvGrpSpPr>
        <p:grpSpPr>
          <a:xfrm>
            <a:off x="-612011" y="-3"/>
            <a:ext cx="2603962" cy="10287003"/>
            <a:chOff x="0" y="0"/>
            <a:chExt cx="685817" cy="2809679"/>
          </a:xfrm>
        </p:grpSpPr>
        <p:sp>
          <p:nvSpPr>
            <p:cNvPr id="7" name="Freeform 7">
              <a:extLst>
                <a:ext uri="{FF2B5EF4-FFF2-40B4-BE49-F238E27FC236}">
                  <a16:creationId xmlns:a16="http://schemas.microsoft.com/office/drawing/2014/main" id="{9E13EAD1-27E8-5B72-B0C4-F5D6926F7B96}"/>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8" name="TextBox 8">
              <a:extLst>
                <a:ext uri="{FF2B5EF4-FFF2-40B4-BE49-F238E27FC236}">
                  <a16:creationId xmlns:a16="http://schemas.microsoft.com/office/drawing/2014/main" id="{B95C82CF-40BF-0B06-601D-460206F418E1}"/>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
        <p:nvSpPr>
          <p:cNvPr id="10" name="TextBox 10">
            <a:extLst>
              <a:ext uri="{FF2B5EF4-FFF2-40B4-BE49-F238E27FC236}">
                <a16:creationId xmlns:a16="http://schemas.microsoft.com/office/drawing/2014/main" id="{0DC68EB2-CE30-8461-D95E-A1BBFCA00E76}"/>
              </a:ext>
            </a:extLst>
          </p:cNvPr>
          <p:cNvSpPr txBox="1"/>
          <p:nvPr/>
        </p:nvSpPr>
        <p:spPr>
          <a:xfrm>
            <a:off x="2743200" y="3086100"/>
            <a:ext cx="14498237" cy="1038746"/>
          </a:xfrm>
          <a:prstGeom prst="rect">
            <a:avLst/>
          </a:prstGeom>
        </p:spPr>
        <p:txBody>
          <a:bodyPr wrap="square" lIns="0" tIns="0" rIns="0" bIns="0" rtlCol="0" anchor="t">
            <a:spAutoFit/>
          </a:bodyPr>
          <a:lstStyle/>
          <a:p>
            <a:pPr marL="944896" lvl="1" algn="just">
              <a:lnSpc>
                <a:spcPts val="8140"/>
              </a:lnSpc>
            </a:pPr>
            <a:endParaRPr lang="en-US" sz="7000" dirty="0">
              <a:solidFill>
                <a:srgbClr val="BD4315"/>
              </a:solidFill>
              <a:latin typeface="Montserrat"/>
              <a:ea typeface="Montserrat"/>
              <a:cs typeface="Montserrat"/>
              <a:sym typeface="Montserrat"/>
            </a:endParaRPr>
          </a:p>
        </p:txBody>
      </p:sp>
      <p:sp>
        <p:nvSpPr>
          <p:cNvPr id="11" name="TextBox 10">
            <a:extLst>
              <a:ext uri="{FF2B5EF4-FFF2-40B4-BE49-F238E27FC236}">
                <a16:creationId xmlns:a16="http://schemas.microsoft.com/office/drawing/2014/main" id="{DA02CA12-F6DA-CCCD-D43B-601DA4F15F12}"/>
              </a:ext>
            </a:extLst>
          </p:cNvPr>
          <p:cNvSpPr txBox="1"/>
          <p:nvPr/>
        </p:nvSpPr>
        <p:spPr>
          <a:xfrm>
            <a:off x="3183802" y="1654939"/>
            <a:ext cx="13884998" cy="2862322"/>
          </a:xfrm>
          <a:prstGeom prst="rect">
            <a:avLst/>
          </a:prstGeom>
          <a:noFill/>
        </p:spPr>
        <p:txBody>
          <a:bodyPr wrap="square">
            <a:spAutoFit/>
          </a:bodyPr>
          <a:lstStyle/>
          <a:p>
            <a:r>
              <a:rPr lang="en-US" sz="6000" b="1" dirty="0">
                <a:effectLst>
                  <a:outerShdw blurRad="38100" dist="38100" dir="2700000" algn="tl">
                    <a:srgbClr val="000000">
                      <a:alpha val="43137"/>
                    </a:srgbClr>
                  </a:outerShdw>
                </a:effectLst>
                <a:latin typeface="Perandory" pitchFamily="2" charset="0"/>
                <a:cs typeface="Aldhabi" panose="020F0502020204030204" pitchFamily="2" charset="-78"/>
              </a:rPr>
              <a:t>LIE: I have to do it all right or my children will turn out wrong. I have to be a perfect mom.</a:t>
            </a:r>
            <a:endParaRPr lang="en-US" sz="6000" dirty="0">
              <a:latin typeface="Perandory" pitchFamily="2" charset="0"/>
            </a:endParaRPr>
          </a:p>
        </p:txBody>
      </p:sp>
      <p:sp>
        <p:nvSpPr>
          <p:cNvPr id="9" name="TextBox 8">
            <a:extLst>
              <a:ext uri="{FF2B5EF4-FFF2-40B4-BE49-F238E27FC236}">
                <a16:creationId xmlns:a16="http://schemas.microsoft.com/office/drawing/2014/main" id="{1EC2F90C-664B-34F2-8B65-4386554F94FA}"/>
              </a:ext>
            </a:extLst>
          </p:cNvPr>
          <p:cNvSpPr txBox="1"/>
          <p:nvPr/>
        </p:nvSpPr>
        <p:spPr>
          <a:xfrm>
            <a:off x="3183802" y="5372100"/>
            <a:ext cx="12537688" cy="2862322"/>
          </a:xfrm>
          <a:prstGeom prst="rect">
            <a:avLst/>
          </a:prstGeom>
          <a:noFill/>
        </p:spPr>
        <p:txBody>
          <a:bodyPr wrap="square">
            <a:spAutoFit/>
          </a:bodyPr>
          <a:lstStyle/>
          <a:p>
            <a:r>
              <a:rPr lang="en-US" sz="60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Replace with: Point them to the truth of the Gospel &amp; our perfect Savior Christ Jesus. </a:t>
            </a:r>
            <a:endParaRPr lang="en-US" sz="6000" dirty="0">
              <a:solidFill>
                <a:srgbClr val="BD4315"/>
              </a:solidFill>
              <a:latin typeface="Perandory" pitchFamily="2" charset="0"/>
            </a:endParaRPr>
          </a:p>
        </p:txBody>
      </p:sp>
    </p:spTree>
    <p:extLst>
      <p:ext uri="{BB962C8B-B14F-4D97-AF65-F5344CB8AC3E}">
        <p14:creationId xmlns:p14="http://schemas.microsoft.com/office/powerpoint/2010/main" val="234454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084B7-DDD2-F304-1E66-EADBEB27C40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3046E33-652B-2CE3-B0B6-8D308AF7F7F2}"/>
              </a:ext>
            </a:extLst>
          </p:cNvPr>
          <p:cNvGrpSpPr/>
          <p:nvPr/>
        </p:nvGrpSpPr>
        <p:grpSpPr>
          <a:xfrm>
            <a:off x="0" y="-1"/>
            <a:ext cx="18288000" cy="10287001"/>
            <a:chOff x="0" y="0"/>
            <a:chExt cx="4274726" cy="2169930"/>
          </a:xfrm>
        </p:grpSpPr>
        <p:sp>
          <p:nvSpPr>
            <p:cNvPr id="4" name="Freeform 4">
              <a:extLst>
                <a:ext uri="{FF2B5EF4-FFF2-40B4-BE49-F238E27FC236}">
                  <a16:creationId xmlns:a16="http://schemas.microsoft.com/office/drawing/2014/main" id="{2292AB7D-5DC0-40C5-413D-4793FAD3ACD8}"/>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BD4315"/>
            </a:solidFill>
          </p:spPr>
          <p:txBody>
            <a:bodyPr/>
            <a:lstStyle/>
            <a:p>
              <a:endParaRPr lang="en-US"/>
            </a:p>
          </p:txBody>
        </p:sp>
        <p:sp>
          <p:nvSpPr>
            <p:cNvPr id="5" name="TextBox 5">
              <a:extLst>
                <a:ext uri="{FF2B5EF4-FFF2-40B4-BE49-F238E27FC236}">
                  <a16:creationId xmlns:a16="http://schemas.microsoft.com/office/drawing/2014/main" id="{69641A64-04E9-BBC0-196F-ADB1331C9665}"/>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A44FDD9A-A9FE-C471-47CC-3E32ABA3814F}"/>
              </a:ext>
            </a:extLst>
          </p:cNvPr>
          <p:cNvSpPr txBox="1"/>
          <p:nvPr/>
        </p:nvSpPr>
        <p:spPr>
          <a:xfrm>
            <a:off x="952500" y="526850"/>
            <a:ext cx="16383000" cy="9233297"/>
          </a:xfrm>
          <a:prstGeom prst="rect">
            <a:avLst/>
          </a:prstGeom>
        </p:spPr>
        <p:txBody>
          <a:bodyPr wrap="square" lIns="0" tIns="0" rIns="0" bIns="0" rtlCol="0" anchor="t">
            <a:spAutoFit/>
          </a:bodyPr>
          <a:lstStyle/>
          <a:p>
            <a:r>
              <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“Do your children a favor, mama, and stop trying to be perfect, Stop trying to make your kids think you have all the answers and point them instead to the One who does. Stop trying to have it all together and show them that you need Jesus, the One who puts all the our broken pieces back together. Tell them about the sins and struggles you have dealt with all your life, but don’t stop there. Tell them about the Lord who has redeemed you, share how he bought you with a price and made you His, and tell of how your were adopted into the family of God and made into a new creation in Christ.</a:t>
            </a:r>
          </a:p>
        </p:txBody>
      </p:sp>
    </p:spTree>
    <p:extLst>
      <p:ext uri="{BB962C8B-B14F-4D97-AF65-F5344CB8AC3E}">
        <p14:creationId xmlns:p14="http://schemas.microsoft.com/office/powerpoint/2010/main" val="418490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66A5F-1CDB-8118-CAD0-EAD68A6A747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7DBE7D4-5E0D-A693-1758-77A468C59D51}"/>
              </a:ext>
            </a:extLst>
          </p:cNvPr>
          <p:cNvGrpSpPr/>
          <p:nvPr/>
        </p:nvGrpSpPr>
        <p:grpSpPr>
          <a:xfrm>
            <a:off x="0" y="-1"/>
            <a:ext cx="18288000" cy="10287001"/>
            <a:chOff x="0" y="0"/>
            <a:chExt cx="4274726" cy="2169930"/>
          </a:xfrm>
        </p:grpSpPr>
        <p:sp>
          <p:nvSpPr>
            <p:cNvPr id="4" name="Freeform 4">
              <a:extLst>
                <a:ext uri="{FF2B5EF4-FFF2-40B4-BE49-F238E27FC236}">
                  <a16:creationId xmlns:a16="http://schemas.microsoft.com/office/drawing/2014/main" id="{AB354B6D-0FC3-CF18-A28A-702329F791DB}"/>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BD4315"/>
            </a:solidFill>
          </p:spPr>
          <p:txBody>
            <a:bodyPr/>
            <a:lstStyle/>
            <a:p>
              <a:endParaRPr lang="en-US"/>
            </a:p>
          </p:txBody>
        </p:sp>
        <p:sp>
          <p:nvSpPr>
            <p:cNvPr id="5" name="TextBox 5">
              <a:extLst>
                <a:ext uri="{FF2B5EF4-FFF2-40B4-BE49-F238E27FC236}">
                  <a16:creationId xmlns:a16="http://schemas.microsoft.com/office/drawing/2014/main" id="{DC29636C-F9D6-1868-5F06-52867EF75B34}"/>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B3300398-AE2D-1C0B-F5E0-9787DD21178C}"/>
              </a:ext>
            </a:extLst>
          </p:cNvPr>
          <p:cNvSpPr txBox="1"/>
          <p:nvPr/>
        </p:nvSpPr>
        <p:spPr>
          <a:xfrm>
            <a:off x="781050" y="944372"/>
            <a:ext cx="16725900" cy="8217634"/>
          </a:xfrm>
          <a:prstGeom prst="rect">
            <a:avLst/>
          </a:prstGeom>
        </p:spPr>
        <p:txBody>
          <a:bodyPr wrap="square" lIns="0" tIns="0" rIns="0" bIns="0" rtlCol="0" anchor="t">
            <a:spAutoFit/>
          </a:bodyPr>
          <a:lstStyle/>
          <a:p>
            <a:r>
              <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“Tell them about the Helper you have in the Holy Spirit--- the One who convicts you of sin, strengthens you when facing temptation, and encourages you when you experience the battles of spiritual warfare ---- and them make sure they know that the very same helper is available to them, The fact of the matter is this: our children do not need perfect mom. They need moms who will point them to a perfect Savior.”</a:t>
            </a:r>
          </a:p>
          <a:p>
            <a:endPar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endParaRPr>
          </a:p>
          <a:p>
            <a:r>
              <a:rPr lang="en-US" sz="34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Rebekah Hargraves in Lies Moms Believe: And How the Gospel Refutes Them </a:t>
            </a:r>
          </a:p>
        </p:txBody>
      </p:sp>
    </p:spTree>
    <p:extLst>
      <p:ext uri="{BB962C8B-B14F-4D97-AF65-F5344CB8AC3E}">
        <p14:creationId xmlns:p14="http://schemas.microsoft.com/office/powerpoint/2010/main" val="1786693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621EDD56-B400-0206-CE02-8A5A9E86F4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135C387-73CB-8481-994C-05838C268634}"/>
              </a:ext>
            </a:extLst>
          </p:cNvPr>
          <p:cNvGrpSpPr/>
          <p:nvPr/>
        </p:nvGrpSpPr>
        <p:grpSpPr>
          <a:xfrm>
            <a:off x="-800100" y="-1"/>
            <a:ext cx="3086100" cy="10287001"/>
            <a:chOff x="0" y="0"/>
            <a:chExt cx="812800" cy="4193493"/>
          </a:xfrm>
        </p:grpSpPr>
        <p:sp>
          <p:nvSpPr>
            <p:cNvPr id="3" name="Freeform 3">
              <a:extLst>
                <a:ext uri="{FF2B5EF4-FFF2-40B4-BE49-F238E27FC236}">
                  <a16:creationId xmlns:a16="http://schemas.microsoft.com/office/drawing/2014/main" id="{A2072599-7DBA-114D-BE7A-D582308B6455}"/>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AEC8F31F-906F-6C42-1EC6-83B79965CEA7}"/>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0F0E24E6-F1AD-5B61-63DF-6C13DAFA911D}"/>
              </a:ext>
            </a:extLst>
          </p:cNvPr>
          <p:cNvSpPr/>
          <p:nvPr/>
        </p:nvSpPr>
        <p:spPr>
          <a:xfrm>
            <a:off x="-1991951" y="-1"/>
            <a:ext cx="3983902" cy="10333031"/>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r="-45294"/>
            </a:stretch>
          </a:blipFill>
        </p:spPr>
        <p:txBody>
          <a:bodyPr/>
          <a:lstStyle/>
          <a:p>
            <a:endParaRPr lang="en-US"/>
          </a:p>
        </p:txBody>
      </p:sp>
      <p:grpSp>
        <p:nvGrpSpPr>
          <p:cNvPr id="6" name="Group 6">
            <a:extLst>
              <a:ext uri="{FF2B5EF4-FFF2-40B4-BE49-F238E27FC236}">
                <a16:creationId xmlns:a16="http://schemas.microsoft.com/office/drawing/2014/main" id="{2E9E6BAB-9F15-FF95-A698-062ADF7D819B}"/>
              </a:ext>
            </a:extLst>
          </p:cNvPr>
          <p:cNvGrpSpPr/>
          <p:nvPr/>
        </p:nvGrpSpPr>
        <p:grpSpPr>
          <a:xfrm>
            <a:off x="-612011" y="-3"/>
            <a:ext cx="2603962" cy="10287003"/>
            <a:chOff x="0" y="0"/>
            <a:chExt cx="685817" cy="2809679"/>
          </a:xfrm>
        </p:grpSpPr>
        <p:sp>
          <p:nvSpPr>
            <p:cNvPr id="7" name="Freeform 7">
              <a:extLst>
                <a:ext uri="{FF2B5EF4-FFF2-40B4-BE49-F238E27FC236}">
                  <a16:creationId xmlns:a16="http://schemas.microsoft.com/office/drawing/2014/main" id="{E4F2D0CB-6BA0-BD37-007D-92236D10338D}"/>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8" name="TextBox 8">
              <a:extLst>
                <a:ext uri="{FF2B5EF4-FFF2-40B4-BE49-F238E27FC236}">
                  <a16:creationId xmlns:a16="http://schemas.microsoft.com/office/drawing/2014/main" id="{060449DB-1484-1621-8ACE-E0CE74845AAC}"/>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
        <p:nvSpPr>
          <p:cNvPr id="10" name="TextBox 10">
            <a:extLst>
              <a:ext uri="{FF2B5EF4-FFF2-40B4-BE49-F238E27FC236}">
                <a16:creationId xmlns:a16="http://schemas.microsoft.com/office/drawing/2014/main" id="{975D5DCB-2EFF-0333-BF84-19AFFCDB1D81}"/>
              </a:ext>
            </a:extLst>
          </p:cNvPr>
          <p:cNvSpPr txBox="1"/>
          <p:nvPr/>
        </p:nvSpPr>
        <p:spPr>
          <a:xfrm>
            <a:off x="2743200" y="3086100"/>
            <a:ext cx="14498237" cy="1038746"/>
          </a:xfrm>
          <a:prstGeom prst="rect">
            <a:avLst/>
          </a:prstGeom>
        </p:spPr>
        <p:txBody>
          <a:bodyPr wrap="square" lIns="0" tIns="0" rIns="0" bIns="0" rtlCol="0" anchor="t">
            <a:spAutoFit/>
          </a:bodyPr>
          <a:lstStyle/>
          <a:p>
            <a:pPr marL="944896" lvl="1" algn="just">
              <a:lnSpc>
                <a:spcPts val="8140"/>
              </a:lnSpc>
            </a:pPr>
            <a:endParaRPr lang="en-US" sz="7000" dirty="0">
              <a:solidFill>
                <a:srgbClr val="BD4315"/>
              </a:solidFill>
              <a:latin typeface="Montserrat"/>
              <a:ea typeface="Montserrat"/>
              <a:cs typeface="Montserrat"/>
              <a:sym typeface="Montserrat"/>
            </a:endParaRPr>
          </a:p>
        </p:txBody>
      </p:sp>
      <p:sp>
        <p:nvSpPr>
          <p:cNvPr id="11" name="TextBox 10">
            <a:extLst>
              <a:ext uri="{FF2B5EF4-FFF2-40B4-BE49-F238E27FC236}">
                <a16:creationId xmlns:a16="http://schemas.microsoft.com/office/drawing/2014/main" id="{E1F6A1F7-82B5-2747-BEE8-35B180BCDB7D}"/>
              </a:ext>
            </a:extLst>
          </p:cNvPr>
          <p:cNvSpPr txBox="1"/>
          <p:nvPr/>
        </p:nvSpPr>
        <p:spPr>
          <a:xfrm>
            <a:off x="3352800" y="952500"/>
            <a:ext cx="11582400" cy="2400657"/>
          </a:xfrm>
          <a:prstGeom prst="rect">
            <a:avLst/>
          </a:prstGeom>
          <a:noFill/>
        </p:spPr>
        <p:txBody>
          <a:bodyPr wrap="square">
            <a:spAutoFit/>
          </a:bodyPr>
          <a:lstStyle/>
          <a:p>
            <a:r>
              <a:rPr lang="en-US" sz="75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Practice Christ-centered living by faith.</a:t>
            </a:r>
            <a:endParaRPr lang="en-US" sz="7500" dirty="0">
              <a:solidFill>
                <a:srgbClr val="BD4315"/>
              </a:solidFill>
              <a:latin typeface="Perandory" pitchFamily="2" charset="0"/>
            </a:endParaRPr>
          </a:p>
        </p:txBody>
      </p:sp>
      <p:sp>
        <p:nvSpPr>
          <p:cNvPr id="9" name="TextBox 8">
            <a:extLst>
              <a:ext uri="{FF2B5EF4-FFF2-40B4-BE49-F238E27FC236}">
                <a16:creationId xmlns:a16="http://schemas.microsoft.com/office/drawing/2014/main" id="{CEA260D9-2A0F-EE0E-A4C4-1224F88E7F41}"/>
              </a:ext>
            </a:extLst>
          </p:cNvPr>
          <p:cNvSpPr txBox="1"/>
          <p:nvPr/>
        </p:nvSpPr>
        <p:spPr>
          <a:xfrm>
            <a:off x="3477851" y="4124846"/>
            <a:ext cx="13523681" cy="4708981"/>
          </a:xfrm>
          <a:prstGeom prst="rect">
            <a:avLst/>
          </a:prstGeom>
          <a:noFill/>
        </p:spPr>
        <p:txBody>
          <a:bodyPr wrap="square">
            <a:spAutoFit/>
          </a:bodyPr>
          <a:lstStyle/>
          <a:p>
            <a:r>
              <a:rPr lang="en-US" sz="6000" kern="0" baseline="300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9 </a:t>
            </a:r>
            <a:r>
              <a:rPr lang="en-US" sz="6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What you have learned and received and heard and seen in me—</a:t>
            </a:r>
            <a:r>
              <a:rPr lang="en-US" sz="6000" b="1"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practice these things</a:t>
            </a:r>
            <a:r>
              <a:rPr lang="en-US" sz="6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 and the God of peace will be with you.</a:t>
            </a:r>
            <a:endParaRPr lang="en-US" sz="6000" kern="1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a:p>
            <a:r>
              <a:rPr lang="en-US" sz="6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							Philippians 4:9</a:t>
            </a:r>
            <a:endParaRPr lang="en-US" sz="6000" kern="1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035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D4315"/>
        </a:solidFill>
        <a:effectLst/>
      </p:bgPr>
    </p:bg>
    <p:spTree>
      <p:nvGrpSpPr>
        <p:cNvPr id="1" name=""/>
        <p:cNvGrpSpPr/>
        <p:nvPr/>
      </p:nvGrpSpPr>
      <p:grpSpPr>
        <a:xfrm>
          <a:off x="0" y="0"/>
          <a:ext cx="0" cy="0"/>
          <a:chOff x="0" y="0"/>
          <a:chExt cx="0" cy="0"/>
        </a:xfrm>
      </p:grpSpPr>
      <p:sp>
        <p:nvSpPr>
          <p:cNvPr id="2" name="TextBox 2"/>
          <p:cNvSpPr txBox="1"/>
          <p:nvPr/>
        </p:nvSpPr>
        <p:spPr>
          <a:xfrm>
            <a:off x="1028700" y="4936834"/>
            <a:ext cx="14825787" cy="3231654"/>
          </a:xfrm>
          <a:prstGeom prst="rect">
            <a:avLst/>
          </a:prstGeom>
        </p:spPr>
        <p:txBody>
          <a:bodyPr lIns="0" tIns="0" rIns="0" bIns="0" rtlCol="0" anchor="t">
            <a:spAutoFit/>
          </a:bodyPr>
          <a:lstStyle/>
          <a:p>
            <a:pPr marL="857250" marR="0" lvl="0" indent="-342900">
              <a:buClr>
                <a:schemeClr val="bg1"/>
              </a:buClr>
              <a:buFont typeface="Montserrat" panose="00000500000000000000" pitchFamily="2" charset="0"/>
              <a:buChar char="→"/>
            </a:pPr>
            <a:r>
              <a:rPr lang="en-US" sz="7000" kern="1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rPr>
              <a:t>Rejoice in Christ.</a:t>
            </a:r>
          </a:p>
          <a:p>
            <a:pPr marL="857250" marR="0" lvl="0" indent="-342900">
              <a:buClr>
                <a:schemeClr val="bg1"/>
              </a:buClr>
              <a:buFont typeface="Montserrat" panose="00000500000000000000" pitchFamily="2" charset="0"/>
              <a:buChar char="→"/>
            </a:pPr>
            <a:r>
              <a:rPr lang="en-US" sz="7000" kern="1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rPr>
              <a:t>Pray with thanksgiving.</a:t>
            </a:r>
          </a:p>
          <a:p>
            <a:pPr marL="857250" marR="0" lvl="0" indent="-342900">
              <a:buClr>
                <a:schemeClr val="bg1"/>
              </a:buClr>
              <a:buFont typeface="Montserrat" panose="00000500000000000000" pitchFamily="2" charset="0"/>
              <a:buChar char="→"/>
            </a:pPr>
            <a:r>
              <a:rPr lang="en-US" sz="7000" kern="1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rPr>
              <a:t>Renew your thinking.</a:t>
            </a:r>
          </a:p>
        </p:txBody>
      </p:sp>
      <p:sp>
        <p:nvSpPr>
          <p:cNvPr id="3" name="TextBox 3"/>
          <p:cNvSpPr txBox="1"/>
          <p:nvPr/>
        </p:nvSpPr>
        <p:spPr>
          <a:xfrm>
            <a:off x="1028699" y="1428750"/>
            <a:ext cx="10934701" cy="2456442"/>
          </a:xfrm>
          <a:prstGeom prst="rect">
            <a:avLst/>
          </a:prstGeom>
        </p:spPr>
        <p:txBody>
          <a:bodyPr wrap="square" lIns="0" tIns="0" rIns="0" bIns="0" rtlCol="0" anchor="t">
            <a:spAutoFit/>
          </a:bodyPr>
          <a:lstStyle/>
          <a:p>
            <a:pPr>
              <a:lnSpc>
                <a:spcPts val="9310"/>
              </a:lnSpc>
            </a:pPr>
            <a:r>
              <a:rPr lang="en-US" sz="7500" b="1" dirty="0">
                <a:solidFill>
                  <a:schemeClr val="bg1"/>
                </a:solidFill>
                <a:effectLst>
                  <a:outerShdw blurRad="38100" dist="38100" dir="2700000" algn="tl">
                    <a:srgbClr val="000000">
                      <a:alpha val="43137"/>
                    </a:srgbClr>
                  </a:outerShdw>
                </a:effectLst>
                <a:latin typeface="Perandory" pitchFamily="2" charset="0"/>
                <a:cs typeface="Aldhabi" panose="020F0502020204030204" pitchFamily="2" charset="-78"/>
              </a:rPr>
              <a:t>Practice Christ-centered living by faith.</a:t>
            </a:r>
            <a:endParaRPr lang="en-US" sz="7500" dirty="0">
              <a:solidFill>
                <a:srgbClr val="F1EFE7"/>
              </a:solidFill>
              <a:latin typeface="Perandory" pitchFamily="2" charset="0"/>
              <a:ea typeface="The Seasons"/>
              <a:cs typeface="The Seasons"/>
              <a:sym typeface="The Seasons"/>
            </a:endParaRPr>
          </a:p>
        </p:txBody>
      </p:sp>
      <p:grpSp>
        <p:nvGrpSpPr>
          <p:cNvPr id="4" name="Group 4"/>
          <p:cNvGrpSpPr/>
          <p:nvPr/>
        </p:nvGrpSpPr>
        <p:grpSpPr>
          <a:xfrm>
            <a:off x="15854487" y="-1260918"/>
            <a:ext cx="3159400" cy="15922170"/>
            <a:chOff x="0" y="0"/>
            <a:chExt cx="832105" cy="4193493"/>
          </a:xfrm>
        </p:grpSpPr>
        <p:sp>
          <p:nvSpPr>
            <p:cNvPr id="5" name="Freeform 5"/>
            <p:cNvSpPr/>
            <p:nvPr/>
          </p:nvSpPr>
          <p:spPr>
            <a:xfrm>
              <a:off x="0" y="0"/>
              <a:ext cx="832105" cy="4193493"/>
            </a:xfrm>
            <a:custGeom>
              <a:avLst/>
              <a:gdLst/>
              <a:ahLst/>
              <a:cxnLst/>
              <a:rect l="l" t="t" r="r" b="b"/>
              <a:pathLst>
                <a:path w="832105" h="4193493">
                  <a:moveTo>
                    <a:pt x="0" y="0"/>
                  </a:moveTo>
                  <a:lnTo>
                    <a:pt x="832105" y="0"/>
                  </a:lnTo>
                  <a:lnTo>
                    <a:pt x="832105" y="4193493"/>
                  </a:lnTo>
                  <a:lnTo>
                    <a:pt x="0" y="4193493"/>
                  </a:lnTo>
                  <a:close/>
                </a:path>
              </a:pathLst>
            </a:custGeom>
            <a:solidFill>
              <a:srgbClr val="F1EFE7"/>
            </a:solidFill>
          </p:spPr>
          <p:txBody>
            <a:bodyPr/>
            <a:lstStyle/>
            <a:p>
              <a:endParaRPr lang="en-US"/>
            </a:p>
          </p:txBody>
        </p:sp>
        <p:sp>
          <p:nvSpPr>
            <p:cNvPr id="6" name="TextBox 6"/>
            <p:cNvSpPr txBox="1"/>
            <p:nvPr/>
          </p:nvSpPr>
          <p:spPr>
            <a:xfrm>
              <a:off x="0" y="-38100"/>
              <a:ext cx="832105" cy="4231593"/>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128368" y="-153850"/>
            <a:ext cx="2148598" cy="10668000"/>
            <a:chOff x="0" y="0"/>
            <a:chExt cx="565886" cy="2809679"/>
          </a:xfrm>
        </p:grpSpPr>
        <p:sp>
          <p:nvSpPr>
            <p:cNvPr id="8" name="Freeform 8"/>
            <p:cNvSpPr/>
            <p:nvPr/>
          </p:nvSpPr>
          <p:spPr>
            <a:xfrm>
              <a:off x="0" y="0"/>
              <a:ext cx="565886" cy="2809679"/>
            </a:xfrm>
            <a:custGeom>
              <a:avLst/>
              <a:gdLst/>
              <a:ahLst/>
              <a:cxnLst/>
              <a:rect l="l" t="t" r="r" b="b"/>
              <a:pathLst>
                <a:path w="565886" h="2809679">
                  <a:moveTo>
                    <a:pt x="0" y="0"/>
                  </a:moveTo>
                  <a:lnTo>
                    <a:pt x="565886" y="0"/>
                  </a:lnTo>
                  <a:lnTo>
                    <a:pt x="565886" y="2809679"/>
                  </a:lnTo>
                  <a:lnTo>
                    <a:pt x="0" y="2809679"/>
                  </a:lnTo>
                  <a:close/>
                </a:path>
              </a:pathLst>
            </a:custGeom>
            <a:solidFill>
              <a:srgbClr val="BD4315">
                <a:alpha val="49804"/>
              </a:srgbClr>
            </a:solidFill>
          </p:spPr>
          <p:txBody>
            <a:bodyPr/>
            <a:lstStyle/>
            <a:p>
              <a:endParaRPr lang="en-US"/>
            </a:p>
          </p:txBody>
        </p:sp>
        <p:sp>
          <p:nvSpPr>
            <p:cNvPr id="9" name="TextBox 9"/>
            <p:cNvSpPr txBox="1"/>
            <p:nvPr/>
          </p:nvSpPr>
          <p:spPr>
            <a:xfrm>
              <a:off x="0" y="-38100"/>
              <a:ext cx="565886" cy="2847779"/>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6128368" y="36650"/>
            <a:ext cx="3983902" cy="10287000"/>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l="-45294"/>
            </a:stretch>
          </a:blipFill>
        </p:spPr>
        <p:txBody>
          <a:bodyPr/>
          <a:lstStyle/>
          <a:p>
            <a:endParaRPr lang="en-US"/>
          </a:p>
        </p:txBody>
      </p:sp>
      <p:grpSp>
        <p:nvGrpSpPr>
          <p:cNvPr id="11" name="Group 11"/>
          <p:cNvGrpSpPr/>
          <p:nvPr/>
        </p:nvGrpSpPr>
        <p:grpSpPr>
          <a:xfrm>
            <a:off x="16128368" y="-344350"/>
            <a:ext cx="2792051" cy="10668000"/>
            <a:chOff x="0" y="0"/>
            <a:chExt cx="735355" cy="2809679"/>
          </a:xfrm>
        </p:grpSpPr>
        <p:sp>
          <p:nvSpPr>
            <p:cNvPr id="12" name="Freeform 12"/>
            <p:cNvSpPr/>
            <p:nvPr/>
          </p:nvSpPr>
          <p:spPr>
            <a:xfrm>
              <a:off x="0" y="0"/>
              <a:ext cx="735355" cy="2809679"/>
            </a:xfrm>
            <a:custGeom>
              <a:avLst/>
              <a:gdLst/>
              <a:ahLst/>
              <a:cxnLst/>
              <a:rect l="l" t="t" r="r" b="b"/>
              <a:pathLst>
                <a:path w="735355" h="2809679">
                  <a:moveTo>
                    <a:pt x="0" y="0"/>
                  </a:moveTo>
                  <a:lnTo>
                    <a:pt x="735355" y="0"/>
                  </a:lnTo>
                  <a:lnTo>
                    <a:pt x="735355" y="2809679"/>
                  </a:lnTo>
                  <a:lnTo>
                    <a:pt x="0" y="2809679"/>
                  </a:lnTo>
                  <a:close/>
                </a:path>
              </a:pathLst>
            </a:custGeom>
            <a:solidFill>
              <a:srgbClr val="BD4315">
                <a:alpha val="49804"/>
              </a:srgbClr>
            </a:solidFill>
          </p:spPr>
          <p:txBody>
            <a:bodyPr/>
            <a:lstStyle/>
            <a:p>
              <a:endParaRPr lang="en-US"/>
            </a:p>
          </p:txBody>
        </p:sp>
        <p:sp>
          <p:nvSpPr>
            <p:cNvPr id="13" name="TextBox 13"/>
            <p:cNvSpPr txBox="1"/>
            <p:nvPr/>
          </p:nvSpPr>
          <p:spPr>
            <a:xfrm>
              <a:off x="0" y="-38100"/>
              <a:ext cx="735355" cy="2847779"/>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5450547"/>
          </a:xfrm>
          <a:custGeom>
            <a:avLst/>
            <a:gdLst/>
            <a:ahLst/>
            <a:cxnLst/>
            <a:rect l="l" t="t" r="r" b="b"/>
            <a:pathLst>
              <a:path w="18288000" h="15450547">
                <a:moveTo>
                  <a:pt x="0" y="0"/>
                </a:moveTo>
                <a:lnTo>
                  <a:pt x="18288000" y="0"/>
                </a:lnTo>
                <a:lnTo>
                  <a:pt x="18288000" y="15450547"/>
                </a:lnTo>
                <a:lnTo>
                  <a:pt x="0" y="15450547"/>
                </a:lnTo>
                <a:lnTo>
                  <a:pt x="0" y="0"/>
                </a:lnTo>
                <a:close/>
              </a:path>
            </a:pathLst>
          </a:custGeom>
          <a:blipFill>
            <a:blip r:embed="rId2"/>
            <a:stretch>
              <a:fillRect t="-55177" b="-55177"/>
            </a:stretch>
          </a:blipFill>
        </p:spPr>
        <p:txBody>
          <a:bodyPr/>
          <a:lstStyle/>
          <a:p>
            <a:endParaRPr lang="en-US"/>
          </a:p>
        </p:txBody>
      </p:sp>
      <p:grpSp>
        <p:nvGrpSpPr>
          <p:cNvPr id="3" name="Group 3"/>
          <p:cNvGrpSpPr/>
          <p:nvPr/>
        </p:nvGrpSpPr>
        <p:grpSpPr>
          <a:xfrm>
            <a:off x="1028700" y="1019347"/>
            <a:ext cx="16230600" cy="8238953"/>
            <a:chOff x="0" y="0"/>
            <a:chExt cx="4274726" cy="2169930"/>
          </a:xfrm>
        </p:grpSpPr>
        <p:sp>
          <p:nvSpPr>
            <p:cNvPr id="4" name="Freeform 4"/>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BD4315"/>
            </a:solidFill>
          </p:spPr>
          <p:txBody>
            <a:bodyPr/>
            <a:lstStyle/>
            <a:p>
              <a:endParaRPr lang="en-US"/>
            </a:p>
          </p:txBody>
        </p:sp>
        <p:sp>
          <p:nvSpPr>
            <p:cNvPr id="5" name="TextBox 5"/>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23855" y="2552700"/>
            <a:ext cx="14640290" cy="2205732"/>
          </a:xfrm>
          <a:prstGeom prst="rect">
            <a:avLst/>
          </a:prstGeom>
        </p:spPr>
        <p:txBody>
          <a:bodyPr wrap="square" lIns="0" tIns="0" rIns="0" bIns="0" rtlCol="0" anchor="t">
            <a:spAutoFit/>
          </a:bodyPr>
          <a:lstStyle/>
          <a:p>
            <a:pPr algn="ctr">
              <a:lnSpc>
                <a:spcPts val="8563"/>
              </a:lnSpc>
            </a:pPr>
            <a:r>
              <a:rPr lang="en-US" sz="8649" dirty="0">
                <a:solidFill>
                  <a:srgbClr val="FFFFFF"/>
                </a:solidFill>
                <a:latin typeface="Montserrat"/>
                <a:ea typeface="Montserrat"/>
                <a:cs typeface="Montserrat"/>
                <a:sym typeface="Montserrat"/>
              </a:rPr>
              <a:t>Pursuing the Joy &amp; Peace of Christ in Motherhood.</a:t>
            </a:r>
          </a:p>
        </p:txBody>
      </p:sp>
      <p:sp>
        <p:nvSpPr>
          <p:cNvPr id="7" name="TextBox 6">
            <a:extLst>
              <a:ext uri="{FF2B5EF4-FFF2-40B4-BE49-F238E27FC236}">
                <a16:creationId xmlns:a16="http://schemas.microsoft.com/office/drawing/2014/main" id="{B78888E2-880C-413C-275F-4E3FF7B9B240}"/>
              </a:ext>
            </a:extLst>
          </p:cNvPr>
          <p:cNvSpPr txBox="1"/>
          <p:nvPr/>
        </p:nvSpPr>
        <p:spPr>
          <a:xfrm>
            <a:off x="1791198" y="6081279"/>
            <a:ext cx="14640290" cy="1102866"/>
          </a:xfrm>
          <a:prstGeom prst="rect">
            <a:avLst/>
          </a:prstGeom>
        </p:spPr>
        <p:txBody>
          <a:bodyPr wrap="square" lIns="0" tIns="0" rIns="0" bIns="0" rtlCol="0" anchor="t">
            <a:spAutoFit/>
          </a:bodyPr>
          <a:lstStyle/>
          <a:p>
            <a:pPr algn="ctr">
              <a:lnSpc>
                <a:spcPts val="8563"/>
              </a:lnSpc>
            </a:pPr>
            <a:r>
              <a:rPr lang="en-US" sz="8649" dirty="0">
                <a:solidFill>
                  <a:srgbClr val="FFFFFF"/>
                </a:solidFill>
                <a:latin typeface="Montserrat"/>
                <a:ea typeface="Montserrat"/>
                <a:cs typeface="Montserrat"/>
                <a:sym typeface="Montserrat"/>
              </a:rPr>
              <a:t>Philippians 4:4-9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EB7DEA40-398A-40F8-BBED-2DFDF1844C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4F844A-D762-9E4E-D2D2-604C4E757767}"/>
              </a:ext>
            </a:extLst>
          </p:cNvPr>
          <p:cNvGrpSpPr/>
          <p:nvPr/>
        </p:nvGrpSpPr>
        <p:grpSpPr>
          <a:xfrm>
            <a:off x="16129322" y="0"/>
            <a:ext cx="3086100" cy="10287000"/>
            <a:chOff x="0" y="0"/>
            <a:chExt cx="812800" cy="4193493"/>
          </a:xfrm>
        </p:grpSpPr>
        <p:sp>
          <p:nvSpPr>
            <p:cNvPr id="3" name="Freeform 3">
              <a:extLst>
                <a:ext uri="{FF2B5EF4-FFF2-40B4-BE49-F238E27FC236}">
                  <a16:creationId xmlns:a16="http://schemas.microsoft.com/office/drawing/2014/main" id="{66C81330-ACAB-0940-3E79-5CC7646BC927}"/>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9959D810-D7E1-B9CB-9ACF-847EC26AA43F}"/>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921DFE58-2C93-D5FF-7967-CC2E43BF1F29}"/>
              </a:ext>
            </a:extLst>
          </p:cNvPr>
          <p:cNvGrpSpPr/>
          <p:nvPr/>
        </p:nvGrpSpPr>
        <p:grpSpPr>
          <a:xfrm>
            <a:off x="16329902" y="0"/>
            <a:ext cx="2148598" cy="10235994"/>
            <a:chOff x="0" y="0"/>
            <a:chExt cx="565886" cy="2809679"/>
          </a:xfrm>
        </p:grpSpPr>
        <p:sp>
          <p:nvSpPr>
            <p:cNvPr id="6" name="Freeform 6">
              <a:extLst>
                <a:ext uri="{FF2B5EF4-FFF2-40B4-BE49-F238E27FC236}">
                  <a16:creationId xmlns:a16="http://schemas.microsoft.com/office/drawing/2014/main" id="{44ACDE0F-1428-A691-D8C0-AD178CC7BC16}"/>
                </a:ext>
              </a:extLst>
            </p:cNvPr>
            <p:cNvSpPr/>
            <p:nvPr/>
          </p:nvSpPr>
          <p:spPr>
            <a:xfrm>
              <a:off x="0" y="0"/>
              <a:ext cx="565886" cy="2809679"/>
            </a:xfrm>
            <a:custGeom>
              <a:avLst/>
              <a:gdLst/>
              <a:ahLst/>
              <a:cxnLst/>
              <a:rect l="l" t="t" r="r" b="b"/>
              <a:pathLst>
                <a:path w="565886" h="2809679">
                  <a:moveTo>
                    <a:pt x="0" y="0"/>
                  </a:moveTo>
                  <a:lnTo>
                    <a:pt x="565886" y="0"/>
                  </a:lnTo>
                  <a:lnTo>
                    <a:pt x="565886" y="2809679"/>
                  </a:lnTo>
                  <a:lnTo>
                    <a:pt x="0" y="2809679"/>
                  </a:lnTo>
                  <a:close/>
                </a:path>
              </a:pathLst>
            </a:custGeom>
            <a:solidFill>
              <a:srgbClr val="BD4315">
                <a:alpha val="49804"/>
              </a:srgbClr>
            </a:solidFill>
          </p:spPr>
          <p:txBody>
            <a:bodyPr/>
            <a:lstStyle/>
            <a:p>
              <a:endParaRPr lang="en-US"/>
            </a:p>
          </p:txBody>
        </p:sp>
        <p:sp>
          <p:nvSpPr>
            <p:cNvPr id="7" name="TextBox 7">
              <a:extLst>
                <a:ext uri="{FF2B5EF4-FFF2-40B4-BE49-F238E27FC236}">
                  <a16:creationId xmlns:a16="http://schemas.microsoft.com/office/drawing/2014/main" id="{3B14BACD-C38B-79C9-0AB8-E396B7DAFA7F}"/>
                </a:ext>
              </a:extLst>
            </p:cNvPr>
            <p:cNvSpPr txBox="1"/>
            <p:nvPr/>
          </p:nvSpPr>
          <p:spPr>
            <a:xfrm>
              <a:off x="0" y="-38100"/>
              <a:ext cx="565886" cy="2847779"/>
            </a:xfrm>
            <a:prstGeom prst="rect">
              <a:avLst/>
            </a:prstGeom>
          </p:spPr>
          <p:txBody>
            <a:bodyPr lIns="50800" tIns="50800" rIns="50800" bIns="50800" rtlCol="0" anchor="ctr"/>
            <a:lstStyle/>
            <a:p>
              <a:pPr algn="ctr">
                <a:lnSpc>
                  <a:spcPts val="2659"/>
                </a:lnSpc>
              </a:pPr>
              <a:endParaRPr/>
            </a:p>
          </p:txBody>
        </p:sp>
      </p:grpSp>
      <p:sp>
        <p:nvSpPr>
          <p:cNvPr id="8" name="Freeform 8">
            <a:extLst>
              <a:ext uri="{FF2B5EF4-FFF2-40B4-BE49-F238E27FC236}">
                <a16:creationId xmlns:a16="http://schemas.microsoft.com/office/drawing/2014/main" id="{2824C086-C5F4-7951-1405-FF6F9C96E5A2}"/>
              </a:ext>
            </a:extLst>
          </p:cNvPr>
          <p:cNvSpPr/>
          <p:nvPr/>
        </p:nvSpPr>
        <p:spPr>
          <a:xfrm>
            <a:off x="16329902" y="0"/>
            <a:ext cx="3983902" cy="10287000"/>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l="-45294"/>
            </a:stretch>
          </a:blipFill>
        </p:spPr>
        <p:txBody>
          <a:bodyPr/>
          <a:lstStyle/>
          <a:p>
            <a:endParaRPr lang="en-US"/>
          </a:p>
        </p:txBody>
      </p:sp>
      <p:sp>
        <p:nvSpPr>
          <p:cNvPr id="9" name="TextBox 9">
            <a:extLst>
              <a:ext uri="{FF2B5EF4-FFF2-40B4-BE49-F238E27FC236}">
                <a16:creationId xmlns:a16="http://schemas.microsoft.com/office/drawing/2014/main" id="{04E6355B-E2F2-D7D6-D600-9E10B3D3DCAB}"/>
              </a:ext>
            </a:extLst>
          </p:cNvPr>
          <p:cNvSpPr txBox="1"/>
          <p:nvPr/>
        </p:nvSpPr>
        <p:spPr>
          <a:xfrm>
            <a:off x="1393261" y="5324532"/>
            <a:ext cx="13835157" cy="3077766"/>
          </a:xfrm>
          <a:prstGeom prst="rect">
            <a:avLst/>
          </a:prstGeom>
        </p:spPr>
        <p:txBody>
          <a:bodyPr wrap="square" lIns="0" tIns="0" rIns="0" bIns="0" rtlCol="0" anchor="t">
            <a:spAutoFit/>
          </a:bodyPr>
          <a:lstStyle/>
          <a:p>
            <a:r>
              <a:rPr lang="en-US" sz="5000" kern="0" baseline="300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4</a:t>
            </a:r>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Rejoice in the Lord always; again I will say, rejoice. </a:t>
            </a:r>
            <a:r>
              <a:rPr lang="en-US" sz="5000" kern="0" baseline="300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5</a:t>
            </a:r>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Let your reasonableness be known to everyone. The Lord is at hand; 								                           Philippians 4:4–5</a:t>
            </a:r>
            <a:endParaRPr lang="en-US" sz="5000" kern="1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p:txBody>
      </p:sp>
      <p:sp>
        <p:nvSpPr>
          <p:cNvPr id="10" name="TextBox 10">
            <a:extLst>
              <a:ext uri="{FF2B5EF4-FFF2-40B4-BE49-F238E27FC236}">
                <a16:creationId xmlns:a16="http://schemas.microsoft.com/office/drawing/2014/main" id="{2AFB1F25-6A2B-97E4-560A-006AD0CD1468}"/>
              </a:ext>
            </a:extLst>
          </p:cNvPr>
          <p:cNvSpPr txBox="1"/>
          <p:nvPr/>
        </p:nvSpPr>
        <p:spPr>
          <a:xfrm>
            <a:off x="773916" y="1409700"/>
            <a:ext cx="15073848" cy="2394886"/>
          </a:xfrm>
          <a:prstGeom prst="rect">
            <a:avLst/>
          </a:prstGeom>
        </p:spPr>
        <p:txBody>
          <a:bodyPr wrap="square" lIns="0" tIns="0" rIns="0" bIns="0" rtlCol="0" anchor="t">
            <a:spAutoFit/>
          </a:bodyPr>
          <a:lstStyle/>
          <a:p>
            <a:pPr>
              <a:lnSpc>
                <a:spcPts val="9310"/>
              </a:lnSpc>
            </a:pPr>
            <a:r>
              <a:rPr lang="en-US" sz="85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Center your joy in the person of Christ not circumstances.</a:t>
            </a:r>
            <a:endParaRPr lang="en-US" sz="8500" dirty="0">
              <a:solidFill>
                <a:srgbClr val="BD4315"/>
              </a:solidFill>
              <a:latin typeface="Perandory" pitchFamily="2" charset="0"/>
              <a:ea typeface="The Seasons"/>
              <a:cs typeface="The Seasons"/>
              <a:sym typeface="The Seasons"/>
            </a:endParaRPr>
          </a:p>
        </p:txBody>
      </p:sp>
      <p:grpSp>
        <p:nvGrpSpPr>
          <p:cNvPr id="11" name="Group 11">
            <a:extLst>
              <a:ext uri="{FF2B5EF4-FFF2-40B4-BE49-F238E27FC236}">
                <a16:creationId xmlns:a16="http://schemas.microsoft.com/office/drawing/2014/main" id="{4B632BAD-7687-9FB2-47EB-BA3EEB35A76A}"/>
              </a:ext>
            </a:extLst>
          </p:cNvPr>
          <p:cNvGrpSpPr/>
          <p:nvPr/>
        </p:nvGrpSpPr>
        <p:grpSpPr>
          <a:xfrm>
            <a:off x="16329902" y="0"/>
            <a:ext cx="2603962" cy="10287000"/>
            <a:chOff x="0" y="0"/>
            <a:chExt cx="685817" cy="2809679"/>
          </a:xfrm>
        </p:grpSpPr>
        <p:sp>
          <p:nvSpPr>
            <p:cNvPr id="12" name="Freeform 12">
              <a:extLst>
                <a:ext uri="{FF2B5EF4-FFF2-40B4-BE49-F238E27FC236}">
                  <a16:creationId xmlns:a16="http://schemas.microsoft.com/office/drawing/2014/main" id="{50CB5FFB-D68C-5D8F-AED1-3526FBC5788A}"/>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13" name="TextBox 13">
              <a:extLst>
                <a:ext uri="{FF2B5EF4-FFF2-40B4-BE49-F238E27FC236}">
                  <a16:creationId xmlns:a16="http://schemas.microsoft.com/office/drawing/2014/main" id="{42DF507E-374D-F018-9F6C-79E4EA1EE9CB}"/>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79029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AF27-98C1-3E81-D797-ACFFAD4357D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CB2586E-7351-88B6-70EE-0FCD19BC22F1}"/>
              </a:ext>
            </a:extLst>
          </p:cNvPr>
          <p:cNvGrpSpPr/>
          <p:nvPr/>
        </p:nvGrpSpPr>
        <p:grpSpPr>
          <a:xfrm>
            <a:off x="0" y="-1"/>
            <a:ext cx="18288000" cy="10287001"/>
            <a:chOff x="0" y="0"/>
            <a:chExt cx="4274726" cy="2169930"/>
          </a:xfrm>
        </p:grpSpPr>
        <p:sp>
          <p:nvSpPr>
            <p:cNvPr id="4" name="Freeform 4">
              <a:extLst>
                <a:ext uri="{FF2B5EF4-FFF2-40B4-BE49-F238E27FC236}">
                  <a16:creationId xmlns:a16="http://schemas.microsoft.com/office/drawing/2014/main" id="{9B867ADB-445A-E483-2523-E5A9F2E297BC}"/>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BD4315"/>
            </a:solidFill>
          </p:spPr>
          <p:txBody>
            <a:bodyPr/>
            <a:lstStyle/>
            <a:p>
              <a:endParaRPr lang="en-US"/>
            </a:p>
          </p:txBody>
        </p:sp>
        <p:sp>
          <p:nvSpPr>
            <p:cNvPr id="5" name="TextBox 5">
              <a:extLst>
                <a:ext uri="{FF2B5EF4-FFF2-40B4-BE49-F238E27FC236}">
                  <a16:creationId xmlns:a16="http://schemas.microsoft.com/office/drawing/2014/main" id="{266B6CB9-B211-3D86-5E67-E5893063845F}"/>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602900F1-164C-AA4D-3E48-6B3323B8F224}"/>
              </a:ext>
            </a:extLst>
          </p:cNvPr>
          <p:cNvSpPr txBox="1"/>
          <p:nvPr/>
        </p:nvSpPr>
        <p:spPr>
          <a:xfrm>
            <a:off x="990600" y="1296292"/>
            <a:ext cx="16687800" cy="7694414"/>
          </a:xfrm>
          <a:prstGeom prst="rect">
            <a:avLst/>
          </a:prstGeom>
        </p:spPr>
        <p:txBody>
          <a:bodyPr wrap="square" lIns="0" tIns="0" rIns="0" bIns="0" rtlCol="0" anchor="t">
            <a:spAutoFit/>
          </a:bodyPr>
          <a:lstStyle/>
          <a:p>
            <a:r>
              <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Rejoicing in the Bible is much deeper than simply being happy about something… ‘rejoice in the Lord always…cannot mean ‘always feel happy,’ since no one can command someone to always have a particular emotion. To rejoice is to treasure a thing, to assess its value to you, to reflect on its beauty and importance until your heart rests in it and tastes the sweetness of it. Rejoicing is a way of praising God until the heart is sweetened and rested, and relaxes its grip on anything it thinks it needs.” Tim Keller </a:t>
            </a:r>
            <a:endParaRPr lang="en-US" sz="5000" dirty="0">
              <a:latin typeface="Montserrat" pitchFamily="2" charset="77"/>
            </a:endParaRPr>
          </a:p>
        </p:txBody>
      </p:sp>
    </p:spTree>
    <p:extLst>
      <p:ext uri="{BB962C8B-B14F-4D97-AF65-F5344CB8AC3E}">
        <p14:creationId xmlns:p14="http://schemas.microsoft.com/office/powerpoint/2010/main" val="289485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2C2B3C04-1503-7870-9611-82AA8F1750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3AE3A34-B489-4E5B-9DE1-5599286100D4}"/>
              </a:ext>
            </a:extLst>
          </p:cNvPr>
          <p:cNvGrpSpPr/>
          <p:nvPr/>
        </p:nvGrpSpPr>
        <p:grpSpPr>
          <a:xfrm>
            <a:off x="16129322" y="0"/>
            <a:ext cx="3086100" cy="10287000"/>
            <a:chOff x="0" y="0"/>
            <a:chExt cx="812800" cy="4193493"/>
          </a:xfrm>
        </p:grpSpPr>
        <p:sp>
          <p:nvSpPr>
            <p:cNvPr id="3" name="Freeform 3">
              <a:extLst>
                <a:ext uri="{FF2B5EF4-FFF2-40B4-BE49-F238E27FC236}">
                  <a16:creationId xmlns:a16="http://schemas.microsoft.com/office/drawing/2014/main" id="{9310A2FE-A9A8-A465-E2DB-8D516EB27FA7}"/>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2B768362-AE78-7DBD-171F-0C9C37D28D84}"/>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580EBE86-4DCC-800F-F31B-B1D8CD024634}"/>
              </a:ext>
            </a:extLst>
          </p:cNvPr>
          <p:cNvGrpSpPr/>
          <p:nvPr/>
        </p:nvGrpSpPr>
        <p:grpSpPr>
          <a:xfrm>
            <a:off x="16329902" y="0"/>
            <a:ext cx="2148598" cy="10235994"/>
            <a:chOff x="0" y="0"/>
            <a:chExt cx="565886" cy="2809679"/>
          </a:xfrm>
        </p:grpSpPr>
        <p:sp>
          <p:nvSpPr>
            <p:cNvPr id="6" name="Freeform 6">
              <a:extLst>
                <a:ext uri="{FF2B5EF4-FFF2-40B4-BE49-F238E27FC236}">
                  <a16:creationId xmlns:a16="http://schemas.microsoft.com/office/drawing/2014/main" id="{F4F5EC8D-0A54-52F4-C41A-C82F9F7CDAA3}"/>
                </a:ext>
              </a:extLst>
            </p:cNvPr>
            <p:cNvSpPr/>
            <p:nvPr/>
          </p:nvSpPr>
          <p:spPr>
            <a:xfrm>
              <a:off x="0" y="0"/>
              <a:ext cx="565886" cy="2809679"/>
            </a:xfrm>
            <a:custGeom>
              <a:avLst/>
              <a:gdLst/>
              <a:ahLst/>
              <a:cxnLst/>
              <a:rect l="l" t="t" r="r" b="b"/>
              <a:pathLst>
                <a:path w="565886" h="2809679">
                  <a:moveTo>
                    <a:pt x="0" y="0"/>
                  </a:moveTo>
                  <a:lnTo>
                    <a:pt x="565886" y="0"/>
                  </a:lnTo>
                  <a:lnTo>
                    <a:pt x="565886" y="2809679"/>
                  </a:lnTo>
                  <a:lnTo>
                    <a:pt x="0" y="2809679"/>
                  </a:lnTo>
                  <a:close/>
                </a:path>
              </a:pathLst>
            </a:custGeom>
            <a:solidFill>
              <a:srgbClr val="BD4315">
                <a:alpha val="49804"/>
              </a:srgbClr>
            </a:solidFill>
          </p:spPr>
          <p:txBody>
            <a:bodyPr/>
            <a:lstStyle/>
            <a:p>
              <a:endParaRPr lang="en-US"/>
            </a:p>
          </p:txBody>
        </p:sp>
        <p:sp>
          <p:nvSpPr>
            <p:cNvPr id="7" name="TextBox 7">
              <a:extLst>
                <a:ext uri="{FF2B5EF4-FFF2-40B4-BE49-F238E27FC236}">
                  <a16:creationId xmlns:a16="http://schemas.microsoft.com/office/drawing/2014/main" id="{68974B82-FB21-6D60-0A00-65829B447A37}"/>
                </a:ext>
              </a:extLst>
            </p:cNvPr>
            <p:cNvSpPr txBox="1"/>
            <p:nvPr/>
          </p:nvSpPr>
          <p:spPr>
            <a:xfrm>
              <a:off x="0" y="-38100"/>
              <a:ext cx="565886" cy="2847779"/>
            </a:xfrm>
            <a:prstGeom prst="rect">
              <a:avLst/>
            </a:prstGeom>
          </p:spPr>
          <p:txBody>
            <a:bodyPr lIns="50800" tIns="50800" rIns="50800" bIns="50800" rtlCol="0" anchor="ctr"/>
            <a:lstStyle/>
            <a:p>
              <a:pPr algn="ctr">
                <a:lnSpc>
                  <a:spcPts val="2659"/>
                </a:lnSpc>
              </a:pPr>
              <a:endParaRPr/>
            </a:p>
          </p:txBody>
        </p:sp>
      </p:grpSp>
      <p:sp>
        <p:nvSpPr>
          <p:cNvPr id="8" name="Freeform 8">
            <a:extLst>
              <a:ext uri="{FF2B5EF4-FFF2-40B4-BE49-F238E27FC236}">
                <a16:creationId xmlns:a16="http://schemas.microsoft.com/office/drawing/2014/main" id="{9F8FF9F3-624B-E0DA-5315-923A7F9571F7}"/>
              </a:ext>
            </a:extLst>
          </p:cNvPr>
          <p:cNvSpPr/>
          <p:nvPr/>
        </p:nvSpPr>
        <p:spPr>
          <a:xfrm>
            <a:off x="16329902" y="0"/>
            <a:ext cx="3983902" cy="10287000"/>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l="-45294"/>
            </a:stretch>
          </a:blipFill>
        </p:spPr>
        <p:txBody>
          <a:bodyPr/>
          <a:lstStyle/>
          <a:p>
            <a:endParaRPr lang="en-US"/>
          </a:p>
        </p:txBody>
      </p:sp>
      <p:sp>
        <p:nvSpPr>
          <p:cNvPr id="9" name="TextBox 9">
            <a:extLst>
              <a:ext uri="{FF2B5EF4-FFF2-40B4-BE49-F238E27FC236}">
                <a16:creationId xmlns:a16="http://schemas.microsoft.com/office/drawing/2014/main" id="{4422415D-A590-A102-F29F-F01034A607A6}"/>
              </a:ext>
            </a:extLst>
          </p:cNvPr>
          <p:cNvSpPr txBox="1"/>
          <p:nvPr/>
        </p:nvSpPr>
        <p:spPr>
          <a:xfrm>
            <a:off x="1393261" y="5324532"/>
            <a:ext cx="13835157" cy="3077766"/>
          </a:xfrm>
          <a:prstGeom prst="rect">
            <a:avLst/>
          </a:prstGeom>
        </p:spPr>
        <p:txBody>
          <a:bodyPr wrap="square" lIns="0" tIns="0" rIns="0" bIns="0" rtlCol="0" anchor="t">
            <a:spAutoFit/>
          </a:bodyPr>
          <a:lstStyle/>
          <a:p>
            <a:r>
              <a:rPr lang="en-US" sz="5000" kern="0" baseline="300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4</a:t>
            </a:r>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Rejoice in the Lord always; again I will say, rejoice. </a:t>
            </a:r>
            <a:r>
              <a:rPr lang="en-US" sz="5000" kern="0" baseline="300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5</a:t>
            </a:r>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Let your reasonableness be known to everyone. The Lord is at hand; 						                            		Philippians 4:4–5</a:t>
            </a:r>
            <a:endParaRPr lang="en-US" sz="5000" kern="1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p:txBody>
      </p:sp>
      <p:sp>
        <p:nvSpPr>
          <p:cNvPr id="10" name="TextBox 10">
            <a:extLst>
              <a:ext uri="{FF2B5EF4-FFF2-40B4-BE49-F238E27FC236}">
                <a16:creationId xmlns:a16="http://schemas.microsoft.com/office/drawing/2014/main" id="{CFA1A336-85C3-C1C2-78EA-1A4AE2E801A8}"/>
              </a:ext>
            </a:extLst>
          </p:cNvPr>
          <p:cNvSpPr txBox="1"/>
          <p:nvPr/>
        </p:nvSpPr>
        <p:spPr>
          <a:xfrm>
            <a:off x="773916" y="1409700"/>
            <a:ext cx="15073848" cy="2394886"/>
          </a:xfrm>
          <a:prstGeom prst="rect">
            <a:avLst/>
          </a:prstGeom>
        </p:spPr>
        <p:txBody>
          <a:bodyPr wrap="square" lIns="0" tIns="0" rIns="0" bIns="0" rtlCol="0" anchor="t">
            <a:spAutoFit/>
          </a:bodyPr>
          <a:lstStyle/>
          <a:p>
            <a:pPr>
              <a:lnSpc>
                <a:spcPts val="9310"/>
              </a:lnSpc>
            </a:pPr>
            <a:r>
              <a:rPr lang="en-US" sz="85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Center your joy in the person of Christ not circumstances.</a:t>
            </a:r>
            <a:endParaRPr lang="en-US" sz="8500" dirty="0">
              <a:solidFill>
                <a:srgbClr val="BD4315"/>
              </a:solidFill>
              <a:latin typeface="Perandory" pitchFamily="2" charset="0"/>
              <a:ea typeface="The Seasons"/>
              <a:cs typeface="The Seasons"/>
              <a:sym typeface="The Seasons"/>
            </a:endParaRPr>
          </a:p>
        </p:txBody>
      </p:sp>
      <p:grpSp>
        <p:nvGrpSpPr>
          <p:cNvPr id="11" name="Group 11">
            <a:extLst>
              <a:ext uri="{FF2B5EF4-FFF2-40B4-BE49-F238E27FC236}">
                <a16:creationId xmlns:a16="http://schemas.microsoft.com/office/drawing/2014/main" id="{219AAC07-AC3B-E781-F908-1D98F5ACFF84}"/>
              </a:ext>
            </a:extLst>
          </p:cNvPr>
          <p:cNvGrpSpPr/>
          <p:nvPr/>
        </p:nvGrpSpPr>
        <p:grpSpPr>
          <a:xfrm>
            <a:off x="16329902" y="0"/>
            <a:ext cx="2603962" cy="10287000"/>
            <a:chOff x="0" y="0"/>
            <a:chExt cx="685817" cy="2809679"/>
          </a:xfrm>
        </p:grpSpPr>
        <p:sp>
          <p:nvSpPr>
            <p:cNvPr id="12" name="Freeform 12">
              <a:extLst>
                <a:ext uri="{FF2B5EF4-FFF2-40B4-BE49-F238E27FC236}">
                  <a16:creationId xmlns:a16="http://schemas.microsoft.com/office/drawing/2014/main" id="{50F1EBF9-18F1-2FA1-745E-B6C13E0213B2}"/>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13" name="TextBox 13">
              <a:extLst>
                <a:ext uri="{FF2B5EF4-FFF2-40B4-BE49-F238E27FC236}">
                  <a16:creationId xmlns:a16="http://schemas.microsoft.com/office/drawing/2014/main" id="{FF0FC2D0-F312-0A72-F695-E6BA10C2C9BD}"/>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17225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4315"/>
        </a:solidFill>
        <a:effectLst/>
      </p:bgPr>
    </p:bg>
    <p:spTree>
      <p:nvGrpSpPr>
        <p:cNvPr id="1" name=""/>
        <p:cNvGrpSpPr/>
        <p:nvPr/>
      </p:nvGrpSpPr>
      <p:grpSpPr>
        <a:xfrm>
          <a:off x="0" y="0"/>
          <a:ext cx="0" cy="0"/>
          <a:chOff x="0" y="0"/>
          <a:chExt cx="0" cy="0"/>
        </a:xfrm>
      </p:grpSpPr>
      <p:grpSp>
        <p:nvGrpSpPr>
          <p:cNvPr id="2" name="Group 2"/>
          <p:cNvGrpSpPr/>
          <p:nvPr/>
        </p:nvGrpSpPr>
        <p:grpSpPr>
          <a:xfrm>
            <a:off x="-800100" y="0"/>
            <a:ext cx="3086100" cy="10287000"/>
            <a:chOff x="0" y="0"/>
            <a:chExt cx="812800" cy="4193493"/>
          </a:xfrm>
        </p:grpSpPr>
        <p:sp>
          <p:nvSpPr>
            <p:cNvPr id="3" name="Freeform 3"/>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F1EFE7"/>
            </a:solidFill>
          </p:spPr>
          <p:txBody>
            <a:bodyPr/>
            <a:lstStyle/>
            <a:p>
              <a:endParaRPr lang="en-US"/>
            </a:p>
          </p:txBody>
        </p:sp>
        <p:sp>
          <p:nvSpPr>
            <p:cNvPr id="4" name="TextBox 4"/>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991951" y="0"/>
            <a:ext cx="3983902" cy="10287000"/>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r="-45294"/>
            </a:stretch>
          </a:blipFill>
        </p:spPr>
        <p:txBody>
          <a:bodyPr/>
          <a:lstStyle/>
          <a:p>
            <a:endParaRPr lang="en-US"/>
          </a:p>
        </p:txBody>
      </p:sp>
      <p:grpSp>
        <p:nvGrpSpPr>
          <p:cNvPr id="6" name="Group 6"/>
          <p:cNvGrpSpPr/>
          <p:nvPr/>
        </p:nvGrpSpPr>
        <p:grpSpPr>
          <a:xfrm>
            <a:off x="-800100" y="-142078"/>
            <a:ext cx="2792051" cy="10619578"/>
            <a:chOff x="0" y="-38100"/>
            <a:chExt cx="735355" cy="2847779"/>
          </a:xfrm>
        </p:grpSpPr>
        <p:sp>
          <p:nvSpPr>
            <p:cNvPr id="7" name="Freeform 7"/>
            <p:cNvSpPr/>
            <p:nvPr/>
          </p:nvSpPr>
          <p:spPr>
            <a:xfrm>
              <a:off x="0" y="0"/>
              <a:ext cx="735355" cy="2758594"/>
            </a:xfrm>
            <a:custGeom>
              <a:avLst/>
              <a:gdLst/>
              <a:ahLst/>
              <a:cxnLst/>
              <a:rect l="l" t="t" r="r" b="b"/>
              <a:pathLst>
                <a:path w="735355" h="2809679">
                  <a:moveTo>
                    <a:pt x="0" y="0"/>
                  </a:moveTo>
                  <a:lnTo>
                    <a:pt x="735355" y="0"/>
                  </a:lnTo>
                  <a:lnTo>
                    <a:pt x="735355" y="2809679"/>
                  </a:lnTo>
                  <a:lnTo>
                    <a:pt x="0" y="2809679"/>
                  </a:lnTo>
                  <a:close/>
                </a:path>
              </a:pathLst>
            </a:custGeom>
            <a:solidFill>
              <a:srgbClr val="BD4315">
                <a:alpha val="49804"/>
              </a:srgbClr>
            </a:solidFill>
          </p:spPr>
          <p:txBody>
            <a:bodyPr/>
            <a:lstStyle/>
            <a:p>
              <a:endParaRPr lang="en-US"/>
            </a:p>
          </p:txBody>
        </p:sp>
        <p:sp>
          <p:nvSpPr>
            <p:cNvPr id="8" name="TextBox 8"/>
            <p:cNvSpPr txBox="1"/>
            <p:nvPr/>
          </p:nvSpPr>
          <p:spPr>
            <a:xfrm>
              <a:off x="0" y="-38100"/>
              <a:ext cx="735355" cy="284777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895601" y="1104900"/>
            <a:ext cx="11887200" cy="2616101"/>
          </a:xfrm>
          <a:prstGeom prst="rect">
            <a:avLst/>
          </a:prstGeom>
        </p:spPr>
        <p:txBody>
          <a:bodyPr wrap="square" lIns="0" tIns="0" rIns="0" bIns="0" rtlCol="0" anchor="t">
            <a:spAutoFit/>
          </a:bodyPr>
          <a:lstStyle/>
          <a:p>
            <a:r>
              <a:rPr lang="en-US" sz="8500" b="1" dirty="0">
                <a:solidFill>
                  <a:schemeClr val="bg1"/>
                </a:solidFill>
                <a:effectLst>
                  <a:outerShdw blurRad="38100" dist="38100" dir="2700000" algn="tl">
                    <a:srgbClr val="000000">
                      <a:alpha val="43137"/>
                    </a:srgbClr>
                  </a:outerShdw>
                </a:effectLst>
                <a:latin typeface="Perandory" pitchFamily="2" charset="0"/>
                <a:cs typeface="Aldhabi" panose="020F0502020204030204" pitchFamily="2" charset="-78"/>
              </a:rPr>
              <a:t>Pray with gratitude as an act of faith.</a:t>
            </a:r>
            <a:endParaRPr lang="en-US" sz="8500" dirty="0">
              <a:solidFill>
                <a:srgbClr val="F1EFE7"/>
              </a:solidFill>
              <a:latin typeface="Perandory" pitchFamily="2" charset="0"/>
              <a:ea typeface="Perandory Cond"/>
              <a:cs typeface="Perandory Cond"/>
              <a:sym typeface="Perandory Condensed"/>
            </a:endParaRPr>
          </a:p>
        </p:txBody>
      </p:sp>
      <p:sp>
        <p:nvSpPr>
          <p:cNvPr id="10" name="TextBox 10"/>
          <p:cNvSpPr txBox="1"/>
          <p:nvPr/>
        </p:nvSpPr>
        <p:spPr>
          <a:xfrm>
            <a:off x="2923310" y="4229100"/>
            <a:ext cx="14429149" cy="5386090"/>
          </a:xfrm>
          <a:prstGeom prst="rect">
            <a:avLst/>
          </a:prstGeom>
        </p:spPr>
        <p:txBody>
          <a:bodyPr wrap="square" lIns="0" tIns="0" rIns="0" bIns="0" rtlCol="0" anchor="t">
            <a:spAutoFit/>
          </a:bodyPr>
          <a:lstStyle/>
          <a:p>
            <a:r>
              <a:rPr lang="en-US" sz="5000" kern="0" baseline="300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6 </a:t>
            </a:r>
            <a:r>
              <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do not be anxious about anything, but in everything by prayer and supplication with thanksgiving let your requests be made known to God. </a:t>
            </a:r>
            <a:r>
              <a:rPr lang="en-US" sz="5000" kern="0" baseline="300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7 </a:t>
            </a:r>
            <a:r>
              <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And the peace of God, which surpasses all understanding, will guard your hearts and your minds in Christ Jesus. </a:t>
            </a:r>
            <a:endParaRPr lang="en-US" sz="5000" kern="1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a:p>
            <a:r>
              <a:rPr lang="en-US" sz="5000" kern="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				                 		Philippians 4:6–7</a:t>
            </a:r>
            <a:endParaRPr lang="en-US" sz="5000" kern="100" dirty="0">
              <a:solidFill>
                <a:schemeClr val="bg1"/>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a:extLst>
            <a:ext uri="{FF2B5EF4-FFF2-40B4-BE49-F238E27FC236}">
              <a16:creationId xmlns:a16="http://schemas.microsoft.com/office/drawing/2014/main" id="{75A5CE28-D010-AF7F-4D0F-3D5DEE9E3A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CF79ED-D7A1-91CB-FF2F-C1A9FD1C8C63}"/>
              </a:ext>
            </a:extLst>
          </p:cNvPr>
          <p:cNvGrpSpPr/>
          <p:nvPr/>
        </p:nvGrpSpPr>
        <p:grpSpPr>
          <a:xfrm>
            <a:off x="16129322" y="0"/>
            <a:ext cx="3086100" cy="10287000"/>
            <a:chOff x="0" y="0"/>
            <a:chExt cx="812800" cy="4193493"/>
          </a:xfrm>
        </p:grpSpPr>
        <p:sp>
          <p:nvSpPr>
            <p:cNvPr id="3" name="Freeform 3">
              <a:extLst>
                <a:ext uri="{FF2B5EF4-FFF2-40B4-BE49-F238E27FC236}">
                  <a16:creationId xmlns:a16="http://schemas.microsoft.com/office/drawing/2014/main" id="{16C10680-D731-71E1-9654-715C5DE75C1E}"/>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a:extLst>
                <a:ext uri="{FF2B5EF4-FFF2-40B4-BE49-F238E27FC236}">
                  <a16:creationId xmlns:a16="http://schemas.microsoft.com/office/drawing/2014/main" id="{15F69BBE-3F95-0F8F-4842-2F2E10DD0B0D}"/>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ADCBEFDC-1D6E-EECE-8BE4-124692E05C09}"/>
              </a:ext>
            </a:extLst>
          </p:cNvPr>
          <p:cNvGrpSpPr/>
          <p:nvPr/>
        </p:nvGrpSpPr>
        <p:grpSpPr>
          <a:xfrm>
            <a:off x="16329902" y="0"/>
            <a:ext cx="2148598" cy="10235994"/>
            <a:chOff x="0" y="0"/>
            <a:chExt cx="565886" cy="2809679"/>
          </a:xfrm>
        </p:grpSpPr>
        <p:sp>
          <p:nvSpPr>
            <p:cNvPr id="6" name="Freeform 6">
              <a:extLst>
                <a:ext uri="{FF2B5EF4-FFF2-40B4-BE49-F238E27FC236}">
                  <a16:creationId xmlns:a16="http://schemas.microsoft.com/office/drawing/2014/main" id="{EF04B5C8-75E4-7E3F-3B1C-6891FBC43554}"/>
                </a:ext>
              </a:extLst>
            </p:cNvPr>
            <p:cNvSpPr/>
            <p:nvPr/>
          </p:nvSpPr>
          <p:spPr>
            <a:xfrm>
              <a:off x="0" y="0"/>
              <a:ext cx="565886" cy="2809679"/>
            </a:xfrm>
            <a:custGeom>
              <a:avLst/>
              <a:gdLst/>
              <a:ahLst/>
              <a:cxnLst/>
              <a:rect l="l" t="t" r="r" b="b"/>
              <a:pathLst>
                <a:path w="565886" h="2809679">
                  <a:moveTo>
                    <a:pt x="0" y="0"/>
                  </a:moveTo>
                  <a:lnTo>
                    <a:pt x="565886" y="0"/>
                  </a:lnTo>
                  <a:lnTo>
                    <a:pt x="565886" y="2809679"/>
                  </a:lnTo>
                  <a:lnTo>
                    <a:pt x="0" y="2809679"/>
                  </a:lnTo>
                  <a:close/>
                </a:path>
              </a:pathLst>
            </a:custGeom>
            <a:solidFill>
              <a:srgbClr val="BD4315">
                <a:alpha val="49804"/>
              </a:srgbClr>
            </a:solidFill>
          </p:spPr>
          <p:txBody>
            <a:bodyPr/>
            <a:lstStyle/>
            <a:p>
              <a:endParaRPr lang="en-US"/>
            </a:p>
          </p:txBody>
        </p:sp>
        <p:sp>
          <p:nvSpPr>
            <p:cNvPr id="7" name="TextBox 7">
              <a:extLst>
                <a:ext uri="{FF2B5EF4-FFF2-40B4-BE49-F238E27FC236}">
                  <a16:creationId xmlns:a16="http://schemas.microsoft.com/office/drawing/2014/main" id="{5146ED01-EA52-9BF8-CB93-82915EBB23E2}"/>
                </a:ext>
              </a:extLst>
            </p:cNvPr>
            <p:cNvSpPr txBox="1"/>
            <p:nvPr/>
          </p:nvSpPr>
          <p:spPr>
            <a:xfrm>
              <a:off x="0" y="-38100"/>
              <a:ext cx="565886" cy="2847779"/>
            </a:xfrm>
            <a:prstGeom prst="rect">
              <a:avLst/>
            </a:prstGeom>
          </p:spPr>
          <p:txBody>
            <a:bodyPr lIns="50800" tIns="50800" rIns="50800" bIns="50800" rtlCol="0" anchor="ctr"/>
            <a:lstStyle/>
            <a:p>
              <a:pPr algn="ctr">
                <a:lnSpc>
                  <a:spcPts val="2659"/>
                </a:lnSpc>
              </a:pPr>
              <a:endParaRPr/>
            </a:p>
          </p:txBody>
        </p:sp>
      </p:grpSp>
      <p:sp>
        <p:nvSpPr>
          <p:cNvPr id="8" name="Freeform 8">
            <a:extLst>
              <a:ext uri="{FF2B5EF4-FFF2-40B4-BE49-F238E27FC236}">
                <a16:creationId xmlns:a16="http://schemas.microsoft.com/office/drawing/2014/main" id="{2B2145AF-83BC-E4B6-3CC1-8B9702AD55B0}"/>
              </a:ext>
            </a:extLst>
          </p:cNvPr>
          <p:cNvSpPr/>
          <p:nvPr/>
        </p:nvSpPr>
        <p:spPr>
          <a:xfrm>
            <a:off x="16329902" y="0"/>
            <a:ext cx="3983902" cy="10287000"/>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l="-45294"/>
            </a:stretch>
          </a:blipFill>
        </p:spPr>
        <p:txBody>
          <a:bodyPr/>
          <a:lstStyle/>
          <a:p>
            <a:endParaRPr lang="en-US"/>
          </a:p>
        </p:txBody>
      </p:sp>
      <p:sp>
        <p:nvSpPr>
          <p:cNvPr id="9" name="TextBox 9">
            <a:extLst>
              <a:ext uri="{FF2B5EF4-FFF2-40B4-BE49-F238E27FC236}">
                <a16:creationId xmlns:a16="http://schemas.microsoft.com/office/drawing/2014/main" id="{B2F90329-EF6D-228E-F71D-71366DC87F50}"/>
              </a:ext>
            </a:extLst>
          </p:cNvPr>
          <p:cNvSpPr txBox="1"/>
          <p:nvPr/>
        </p:nvSpPr>
        <p:spPr>
          <a:xfrm>
            <a:off x="1209638" y="3948410"/>
            <a:ext cx="14464320" cy="5386090"/>
          </a:xfrm>
          <a:prstGeom prst="rect">
            <a:avLst/>
          </a:prstGeom>
        </p:spPr>
        <p:txBody>
          <a:bodyPr wrap="square" lIns="0" tIns="0" rIns="0" bIns="0" rtlCol="0" anchor="t">
            <a:spAutoFit/>
          </a:bodyPr>
          <a:lstStyle/>
          <a:p>
            <a:r>
              <a:rPr lang="en-US" sz="5000" kern="0" baseline="300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8 </a:t>
            </a:r>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Finally, brothers, whatever is true, whatever is honorable, whatever is just, whatever is pure, whatever is lovely, whatever is commendable, if there is any excellence, if there is anything worthy of praise, </a:t>
            </a:r>
            <a:r>
              <a:rPr lang="en-US" sz="5000" b="1" u="heavy"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think </a:t>
            </a:r>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about these things. </a:t>
            </a:r>
            <a:endParaRPr lang="en-US" sz="5000" kern="1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a:p>
            <a:r>
              <a:rPr lang="en-US" sz="5000" kern="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Calibri" panose="020F0502020204030204" pitchFamily="34" charset="0"/>
              </a:rPr>
              <a:t>					                 	Philippians 4:8</a:t>
            </a:r>
            <a:endParaRPr lang="en-US" sz="5000" kern="100" dirty="0">
              <a:solidFill>
                <a:srgbClr val="BD4315"/>
              </a:solidFill>
              <a:effectLst>
                <a:outerShdw blurRad="38100" dist="38100" dir="2700000" algn="tl">
                  <a:srgbClr val="000000">
                    <a:alpha val="43137"/>
                  </a:srgbClr>
                </a:outerShdw>
              </a:effectLst>
              <a:latin typeface="Montserrat" pitchFamily="2" charset="77"/>
              <a:ea typeface="Aptos" panose="020B0004020202020204" pitchFamily="34" charset="0"/>
              <a:cs typeface="Times New Roman" panose="02020603050405020304" pitchFamily="18" charset="0"/>
            </a:endParaRPr>
          </a:p>
        </p:txBody>
      </p:sp>
      <p:sp>
        <p:nvSpPr>
          <p:cNvPr id="10" name="TextBox 10">
            <a:extLst>
              <a:ext uri="{FF2B5EF4-FFF2-40B4-BE49-F238E27FC236}">
                <a16:creationId xmlns:a16="http://schemas.microsoft.com/office/drawing/2014/main" id="{77ACD05A-D629-6FAC-E5C6-5E7AB4BD3ED4}"/>
              </a:ext>
            </a:extLst>
          </p:cNvPr>
          <p:cNvSpPr txBox="1"/>
          <p:nvPr/>
        </p:nvSpPr>
        <p:spPr>
          <a:xfrm>
            <a:off x="800690" y="952500"/>
            <a:ext cx="15073848" cy="2420791"/>
          </a:xfrm>
          <a:prstGeom prst="rect">
            <a:avLst/>
          </a:prstGeom>
        </p:spPr>
        <p:txBody>
          <a:bodyPr wrap="square" lIns="0" tIns="0" rIns="0" bIns="0" rtlCol="0" anchor="t">
            <a:spAutoFit/>
          </a:bodyPr>
          <a:lstStyle/>
          <a:p>
            <a:pPr>
              <a:lnSpc>
                <a:spcPts val="9310"/>
              </a:lnSpc>
            </a:pPr>
            <a:r>
              <a:rPr lang="en-US" sz="8400" b="1" dirty="0">
                <a:solidFill>
                  <a:srgbClr val="BD4315"/>
                </a:solidFill>
                <a:effectLst>
                  <a:outerShdw blurRad="38100" dist="38100" dir="2700000" algn="tl">
                    <a:srgbClr val="000000">
                      <a:alpha val="43137"/>
                    </a:srgbClr>
                  </a:outerShdw>
                </a:effectLst>
                <a:latin typeface="Perandory" pitchFamily="2" charset="0"/>
                <a:cs typeface="Aldhabi" panose="020F0502020204030204" pitchFamily="2" charset="-78"/>
              </a:rPr>
              <a:t>Replace wrong thinking with right thinking.</a:t>
            </a:r>
            <a:endParaRPr lang="en-US" sz="8400" dirty="0">
              <a:solidFill>
                <a:srgbClr val="BD4315"/>
              </a:solidFill>
              <a:latin typeface="Perandory" pitchFamily="2" charset="0"/>
              <a:ea typeface="The Seasons"/>
              <a:cs typeface="The Seasons"/>
              <a:sym typeface="The Seasons"/>
            </a:endParaRPr>
          </a:p>
        </p:txBody>
      </p:sp>
      <p:grpSp>
        <p:nvGrpSpPr>
          <p:cNvPr id="11" name="Group 11">
            <a:extLst>
              <a:ext uri="{FF2B5EF4-FFF2-40B4-BE49-F238E27FC236}">
                <a16:creationId xmlns:a16="http://schemas.microsoft.com/office/drawing/2014/main" id="{35AD0F06-2FD8-B30A-7945-5273B5A9749E}"/>
              </a:ext>
            </a:extLst>
          </p:cNvPr>
          <p:cNvGrpSpPr/>
          <p:nvPr/>
        </p:nvGrpSpPr>
        <p:grpSpPr>
          <a:xfrm>
            <a:off x="16329902" y="0"/>
            <a:ext cx="2603962" cy="10287000"/>
            <a:chOff x="0" y="0"/>
            <a:chExt cx="685817" cy="2809679"/>
          </a:xfrm>
        </p:grpSpPr>
        <p:sp>
          <p:nvSpPr>
            <p:cNvPr id="12" name="Freeform 12">
              <a:extLst>
                <a:ext uri="{FF2B5EF4-FFF2-40B4-BE49-F238E27FC236}">
                  <a16:creationId xmlns:a16="http://schemas.microsoft.com/office/drawing/2014/main" id="{65AC511E-0290-BE80-1C6F-3A0BFD0168EA}"/>
                </a:ext>
              </a:extLst>
            </p:cNvPr>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13" name="TextBox 13">
              <a:extLst>
                <a:ext uri="{FF2B5EF4-FFF2-40B4-BE49-F238E27FC236}">
                  <a16:creationId xmlns:a16="http://schemas.microsoft.com/office/drawing/2014/main" id="{8AC062A9-7F35-692F-CBE5-2FC03F62C909}"/>
                </a:ext>
              </a:extLst>
            </p:cNvPr>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57875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6F85-DDD8-5FC4-079B-86CD96C7E8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EB5C6E-25A1-1F59-19B6-58CC86732583}"/>
              </a:ext>
            </a:extLst>
          </p:cNvPr>
          <p:cNvSpPr/>
          <p:nvPr/>
        </p:nvSpPr>
        <p:spPr>
          <a:xfrm>
            <a:off x="0" y="0"/>
            <a:ext cx="18288000" cy="15450547"/>
          </a:xfrm>
          <a:custGeom>
            <a:avLst/>
            <a:gdLst/>
            <a:ahLst/>
            <a:cxnLst/>
            <a:rect l="l" t="t" r="r" b="b"/>
            <a:pathLst>
              <a:path w="18288000" h="15450547">
                <a:moveTo>
                  <a:pt x="0" y="0"/>
                </a:moveTo>
                <a:lnTo>
                  <a:pt x="18288000" y="0"/>
                </a:lnTo>
                <a:lnTo>
                  <a:pt x="18288000" y="15450547"/>
                </a:lnTo>
                <a:lnTo>
                  <a:pt x="0" y="15450547"/>
                </a:lnTo>
                <a:lnTo>
                  <a:pt x="0" y="0"/>
                </a:lnTo>
                <a:close/>
              </a:path>
            </a:pathLst>
          </a:custGeom>
          <a:blipFill>
            <a:blip r:embed="rId2"/>
            <a:stretch>
              <a:fillRect t="-55177" b="-55177"/>
            </a:stretch>
          </a:blipFill>
        </p:spPr>
        <p:txBody>
          <a:bodyPr/>
          <a:lstStyle/>
          <a:p>
            <a:endParaRPr lang="en-US"/>
          </a:p>
        </p:txBody>
      </p:sp>
      <p:grpSp>
        <p:nvGrpSpPr>
          <p:cNvPr id="3" name="Group 3">
            <a:extLst>
              <a:ext uri="{FF2B5EF4-FFF2-40B4-BE49-F238E27FC236}">
                <a16:creationId xmlns:a16="http://schemas.microsoft.com/office/drawing/2014/main" id="{6C0C3F66-CE67-1F11-A381-8D8FBC76064B}"/>
              </a:ext>
            </a:extLst>
          </p:cNvPr>
          <p:cNvGrpSpPr/>
          <p:nvPr/>
        </p:nvGrpSpPr>
        <p:grpSpPr>
          <a:xfrm>
            <a:off x="1028700" y="1019347"/>
            <a:ext cx="16230600" cy="8238953"/>
            <a:chOff x="0" y="0"/>
            <a:chExt cx="4274726" cy="2169930"/>
          </a:xfrm>
        </p:grpSpPr>
        <p:sp>
          <p:nvSpPr>
            <p:cNvPr id="4" name="Freeform 4">
              <a:extLst>
                <a:ext uri="{FF2B5EF4-FFF2-40B4-BE49-F238E27FC236}">
                  <a16:creationId xmlns:a16="http://schemas.microsoft.com/office/drawing/2014/main" id="{2896DB87-6368-961F-C813-3F3E0B7DBF0D}"/>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BD4315"/>
            </a:solidFill>
          </p:spPr>
          <p:txBody>
            <a:bodyPr/>
            <a:lstStyle/>
            <a:p>
              <a:endParaRPr lang="en-US"/>
            </a:p>
          </p:txBody>
        </p:sp>
        <p:sp>
          <p:nvSpPr>
            <p:cNvPr id="5" name="TextBox 5">
              <a:extLst>
                <a:ext uri="{FF2B5EF4-FFF2-40B4-BE49-F238E27FC236}">
                  <a16:creationId xmlns:a16="http://schemas.microsoft.com/office/drawing/2014/main" id="{9CE73FAE-41B7-50BF-D1A1-4391A26CA075}"/>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5F7B789C-E64D-DA66-9BCB-2546A9B95B81}"/>
              </a:ext>
            </a:extLst>
          </p:cNvPr>
          <p:cNvSpPr txBox="1"/>
          <p:nvPr/>
        </p:nvSpPr>
        <p:spPr>
          <a:xfrm>
            <a:off x="1823855" y="2552700"/>
            <a:ext cx="14640290" cy="2205732"/>
          </a:xfrm>
          <a:prstGeom prst="rect">
            <a:avLst/>
          </a:prstGeom>
        </p:spPr>
        <p:txBody>
          <a:bodyPr wrap="square" lIns="0" tIns="0" rIns="0" bIns="0" rtlCol="0" anchor="t">
            <a:spAutoFit/>
          </a:bodyPr>
          <a:lstStyle/>
          <a:p>
            <a:pPr algn="ctr">
              <a:lnSpc>
                <a:spcPts val="8563"/>
              </a:lnSpc>
            </a:pPr>
            <a:r>
              <a:rPr lang="en-US" sz="8649" dirty="0">
                <a:solidFill>
                  <a:srgbClr val="FFFFFF"/>
                </a:solidFill>
                <a:latin typeface="Montserrat"/>
                <a:ea typeface="Montserrat"/>
                <a:cs typeface="Montserrat"/>
                <a:sym typeface="Montserrat"/>
              </a:rPr>
              <a:t>Pursuing the Joy &amp; Peace of Christ in Motherhood.</a:t>
            </a:r>
          </a:p>
        </p:txBody>
      </p:sp>
      <p:sp>
        <p:nvSpPr>
          <p:cNvPr id="7" name="TextBox 6">
            <a:extLst>
              <a:ext uri="{FF2B5EF4-FFF2-40B4-BE49-F238E27FC236}">
                <a16:creationId xmlns:a16="http://schemas.microsoft.com/office/drawing/2014/main" id="{13D79C3F-099E-0AB1-474D-B615780A7D15}"/>
              </a:ext>
            </a:extLst>
          </p:cNvPr>
          <p:cNvSpPr txBox="1"/>
          <p:nvPr/>
        </p:nvSpPr>
        <p:spPr>
          <a:xfrm>
            <a:off x="1791198" y="6081279"/>
            <a:ext cx="14640290" cy="1102866"/>
          </a:xfrm>
          <a:prstGeom prst="rect">
            <a:avLst/>
          </a:prstGeom>
        </p:spPr>
        <p:txBody>
          <a:bodyPr wrap="square" lIns="0" tIns="0" rIns="0" bIns="0" rtlCol="0" anchor="t">
            <a:spAutoFit/>
          </a:bodyPr>
          <a:lstStyle/>
          <a:p>
            <a:pPr algn="ctr">
              <a:lnSpc>
                <a:spcPts val="8563"/>
              </a:lnSpc>
            </a:pPr>
            <a:r>
              <a:rPr lang="en-US" sz="8649" dirty="0">
                <a:solidFill>
                  <a:srgbClr val="FFFFFF"/>
                </a:solidFill>
                <a:latin typeface="Montserrat"/>
                <a:ea typeface="Montserrat"/>
                <a:cs typeface="Montserrat"/>
                <a:sym typeface="Montserrat"/>
              </a:rPr>
              <a:t>Philippians 4:4-9</a:t>
            </a:r>
          </a:p>
        </p:txBody>
      </p:sp>
      <p:sp>
        <p:nvSpPr>
          <p:cNvPr id="10" name="Rectangle 9">
            <a:extLst>
              <a:ext uri="{FF2B5EF4-FFF2-40B4-BE49-F238E27FC236}">
                <a16:creationId xmlns:a16="http://schemas.microsoft.com/office/drawing/2014/main" id="{02D17635-053D-14AB-40C3-8545AC188536}"/>
              </a:ext>
            </a:extLst>
          </p:cNvPr>
          <p:cNvSpPr/>
          <p:nvPr/>
        </p:nvSpPr>
        <p:spPr>
          <a:xfrm>
            <a:off x="1028700" y="1019347"/>
            <a:ext cx="16230600" cy="8238953"/>
          </a:xfrm>
          <a:prstGeom prst="rect">
            <a:avLst/>
          </a:prstGeom>
          <a:solidFill>
            <a:srgbClr val="F1EF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5AE6A44-4B15-39B3-55BE-AD06D58E3BD4}"/>
              </a:ext>
            </a:extLst>
          </p:cNvPr>
          <p:cNvSpPr txBox="1"/>
          <p:nvPr/>
        </p:nvSpPr>
        <p:spPr>
          <a:xfrm>
            <a:off x="1856512" y="3401058"/>
            <a:ext cx="14640290" cy="3231654"/>
          </a:xfrm>
          <a:prstGeom prst="rect">
            <a:avLst/>
          </a:prstGeom>
          <a:noFill/>
        </p:spPr>
        <p:txBody>
          <a:bodyPr wrap="square">
            <a:spAutoFit/>
          </a:bodyPr>
          <a:lstStyle/>
          <a:p>
            <a:r>
              <a:rPr lang="en-US" sz="6800" b="1" dirty="0">
                <a:effectLst>
                  <a:outerShdw blurRad="38100" dist="38100" dir="2700000" algn="tl">
                    <a:srgbClr val="000000">
                      <a:alpha val="43137"/>
                    </a:srgbClr>
                  </a:outerShdw>
                </a:effectLst>
                <a:latin typeface="Perandory" pitchFamily="2" charset="0"/>
                <a:cs typeface="Aldhabi" panose="020F0502020204030204" pitchFamily="2" charset="-78"/>
              </a:rPr>
              <a:t>LIE: My child’s bad choice means I’m a bad mom. Or my success is directly tied to how my children turn out.</a:t>
            </a:r>
            <a:endParaRPr lang="en-US" sz="6800" dirty="0">
              <a:latin typeface="Perandory" pitchFamily="2" charset="0"/>
            </a:endParaRPr>
          </a:p>
        </p:txBody>
      </p:sp>
    </p:spTree>
    <p:extLst>
      <p:ext uri="{BB962C8B-B14F-4D97-AF65-F5344CB8AC3E}">
        <p14:creationId xmlns:p14="http://schemas.microsoft.com/office/powerpoint/2010/main" val="226508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7"/>
        </a:solidFill>
        <a:effectLst/>
      </p:bgPr>
    </p:bg>
    <p:spTree>
      <p:nvGrpSpPr>
        <p:cNvPr id="1" name=""/>
        <p:cNvGrpSpPr/>
        <p:nvPr/>
      </p:nvGrpSpPr>
      <p:grpSpPr>
        <a:xfrm>
          <a:off x="0" y="0"/>
          <a:ext cx="0" cy="0"/>
          <a:chOff x="0" y="0"/>
          <a:chExt cx="0" cy="0"/>
        </a:xfrm>
      </p:grpSpPr>
      <p:grpSp>
        <p:nvGrpSpPr>
          <p:cNvPr id="2" name="Group 2"/>
          <p:cNvGrpSpPr/>
          <p:nvPr/>
        </p:nvGrpSpPr>
        <p:grpSpPr>
          <a:xfrm>
            <a:off x="-800100" y="-1"/>
            <a:ext cx="3086100" cy="10287001"/>
            <a:chOff x="0" y="0"/>
            <a:chExt cx="812800" cy="4193493"/>
          </a:xfrm>
        </p:grpSpPr>
        <p:sp>
          <p:nvSpPr>
            <p:cNvPr id="3" name="Freeform 3"/>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BD4315"/>
            </a:solidFill>
          </p:spPr>
          <p:txBody>
            <a:bodyPr/>
            <a:lstStyle/>
            <a:p>
              <a:endParaRPr lang="en-US"/>
            </a:p>
          </p:txBody>
        </p:sp>
        <p:sp>
          <p:nvSpPr>
            <p:cNvPr id="4" name="TextBox 4"/>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991951" y="-1"/>
            <a:ext cx="3983902" cy="10333031"/>
          </a:xfrm>
          <a:custGeom>
            <a:avLst/>
            <a:gdLst/>
            <a:ahLst/>
            <a:cxnLst/>
            <a:rect l="l" t="t" r="r" b="b"/>
            <a:pathLst>
              <a:path w="3983902" h="10287000">
                <a:moveTo>
                  <a:pt x="0" y="0"/>
                </a:moveTo>
                <a:lnTo>
                  <a:pt x="3983902" y="0"/>
                </a:lnTo>
                <a:lnTo>
                  <a:pt x="3983902" y="10287000"/>
                </a:lnTo>
                <a:lnTo>
                  <a:pt x="0" y="10287000"/>
                </a:lnTo>
                <a:lnTo>
                  <a:pt x="0" y="0"/>
                </a:lnTo>
                <a:close/>
              </a:path>
            </a:pathLst>
          </a:custGeom>
          <a:blipFill>
            <a:blip r:embed="rId2"/>
            <a:stretch>
              <a:fillRect r="-45294"/>
            </a:stretch>
          </a:blipFill>
        </p:spPr>
        <p:txBody>
          <a:bodyPr/>
          <a:lstStyle/>
          <a:p>
            <a:endParaRPr lang="en-US"/>
          </a:p>
        </p:txBody>
      </p:sp>
      <p:grpSp>
        <p:nvGrpSpPr>
          <p:cNvPr id="6" name="Group 6"/>
          <p:cNvGrpSpPr/>
          <p:nvPr/>
        </p:nvGrpSpPr>
        <p:grpSpPr>
          <a:xfrm>
            <a:off x="-612011" y="-3"/>
            <a:ext cx="2603962" cy="10287003"/>
            <a:chOff x="0" y="0"/>
            <a:chExt cx="685817" cy="2809679"/>
          </a:xfrm>
        </p:grpSpPr>
        <p:sp>
          <p:nvSpPr>
            <p:cNvPr id="7" name="Freeform 7"/>
            <p:cNvSpPr/>
            <p:nvPr/>
          </p:nvSpPr>
          <p:spPr>
            <a:xfrm>
              <a:off x="0" y="0"/>
              <a:ext cx="685817" cy="2809679"/>
            </a:xfrm>
            <a:custGeom>
              <a:avLst/>
              <a:gdLst/>
              <a:ahLst/>
              <a:cxnLst/>
              <a:rect l="l" t="t" r="r" b="b"/>
              <a:pathLst>
                <a:path w="685817" h="2809679">
                  <a:moveTo>
                    <a:pt x="0" y="0"/>
                  </a:moveTo>
                  <a:lnTo>
                    <a:pt x="685817" y="0"/>
                  </a:lnTo>
                  <a:lnTo>
                    <a:pt x="685817" y="2809679"/>
                  </a:lnTo>
                  <a:lnTo>
                    <a:pt x="0" y="2809679"/>
                  </a:lnTo>
                  <a:close/>
                </a:path>
              </a:pathLst>
            </a:custGeom>
            <a:solidFill>
              <a:srgbClr val="BD4315">
                <a:alpha val="49804"/>
              </a:srgbClr>
            </a:solidFill>
          </p:spPr>
          <p:txBody>
            <a:bodyPr/>
            <a:lstStyle/>
            <a:p>
              <a:endParaRPr lang="en-US"/>
            </a:p>
          </p:txBody>
        </p:sp>
        <p:sp>
          <p:nvSpPr>
            <p:cNvPr id="8" name="TextBox 8"/>
            <p:cNvSpPr txBox="1"/>
            <p:nvPr/>
          </p:nvSpPr>
          <p:spPr>
            <a:xfrm>
              <a:off x="0" y="-38100"/>
              <a:ext cx="685817" cy="2847779"/>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743200" y="3086100"/>
            <a:ext cx="14498237" cy="5193729"/>
          </a:xfrm>
          <a:prstGeom prst="rect">
            <a:avLst/>
          </a:prstGeom>
        </p:spPr>
        <p:txBody>
          <a:bodyPr wrap="square" lIns="0" tIns="0" rIns="0" bIns="0" rtlCol="0" anchor="t">
            <a:spAutoFit/>
          </a:bodyPr>
          <a:lstStyle/>
          <a:p>
            <a:pPr marL="944896" lvl="1">
              <a:lnSpc>
                <a:spcPts val="8140"/>
              </a:lnSpc>
            </a:pPr>
            <a:r>
              <a:rPr lang="en-US" sz="7000" kern="0" baseline="30000" dirty="0">
                <a:solidFill>
                  <a:srgbClr val="BD4315"/>
                </a:solidFill>
                <a:effectLst>
                  <a:outerShdw blurRad="38100" dist="38100" dir="2700000" algn="tl">
                    <a:srgbClr val="000000">
                      <a:alpha val="43137"/>
                    </a:srgbClr>
                  </a:outerShdw>
                </a:effectLst>
                <a:latin typeface="Montserrat" pitchFamily="2" charset="77"/>
                <a:ea typeface="Calibri" panose="020F0502020204030204" pitchFamily="34" charset="0"/>
                <a:cs typeface="Times New Roman" panose="02020603050405020304" pitchFamily="18" charset="0"/>
              </a:rPr>
              <a:t>6 </a:t>
            </a:r>
            <a:r>
              <a:rPr lang="en-US" sz="7000" kern="0" dirty="0">
                <a:solidFill>
                  <a:srgbClr val="BD4315"/>
                </a:solidFill>
                <a:effectLst>
                  <a:outerShdw blurRad="38100" dist="38100" dir="2700000" algn="tl">
                    <a:srgbClr val="000000">
                      <a:alpha val="43137"/>
                    </a:srgbClr>
                  </a:outerShdw>
                </a:effectLst>
                <a:latin typeface="Montserrat" pitchFamily="2" charset="77"/>
                <a:ea typeface="Calibri" panose="020F0502020204030204" pitchFamily="34" charset="0"/>
                <a:cs typeface="Times New Roman" panose="02020603050405020304" pitchFamily="18" charset="0"/>
              </a:rPr>
              <a:t>Train up a child in the way he should go; even when he is old he will not depart from it. 								Proverbs 22:6</a:t>
            </a:r>
            <a:endParaRPr lang="en-US" sz="7000" dirty="0">
              <a:solidFill>
                <a:srgbClr val="BD4315"/>
              </a:solidFill>
              <a:effectLst>
                <a:outerShdw blurRad="38100" dist="38100" dir="2700000" algn="tl">
                  <a:srgbClr val="000000">
                    <a:alpha val="43137"/>
                  </a:srgbClr>
                </a:outerShdw>
              </a:effectLst>
              <a:latin typeface="Montserrat" pitchFamily="2" charset="77"/>
            </a:endParaRPr>
          </a:p>
          <a:p>
            <a:pPr marL="944896" lvl="1" algn="just">
              <a:lnSpc>
                <a:spcPts val="8140"/>
              </a:lnSpc>
            </a:pPr>
            <a:endParaRPr lang="en-US" sz="7000" dirty="0">
              <a:solidFill>
                <a:srgbClr val="BD4315"/>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833</Words>
  <Application>Microsoft Macintosh PowerPoint</Application>
  <PresentationFormat>Custom</PresentationFormat>
  <Paragraphs>37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Montserrat</vt:lpstr>
      <vt:lpstr>Calibri</vt:lpstr>
      <vt:lpstr>Perandory Cond</vt:lpstr>
      <vt:lpstr>Perandory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Mothers Day PowerPoint</dc:title>
  <cp:lastModifiedBy>Rachel Walle</cp:lastModifiedBy>
  <cp:revision>2</cp:revision>
  <dcterms:created xsi:type="dcterms:W3CDTF">2006-08-16T00:00:00Z</dcterms:created>
  <dcterms:modified xsi:type="dcterms:W3CDTF">2026-05-10T03:33:20Z</dcterms:modified>
  <dc:identifier>DAHIRWckW10</dc:identifier>
</cp:coreProperties>
</file>