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7" r:id="rId3"/>
    <p:sldId id="264" r:id="rId4"/>
    <p:sldId id="265" r:id="rId5"/>
    <p:sldId id="266" r:id="rId6"/>
    <p:sldId id="263" r:id="rId7"/>
    <p:sldId id="267" r:id="rId8"/>
    <p:sldId id="258" r:id="rId9"/>
    <p:sldId id="261" r:id="rId10"/>
    <p:sldId id="268" r:id="rId11"/>
    <p:sldId id="270" r:id="rId12"/>
    <p:sldId id="269" r:id="rId13"/>
    <p:sldId id="271" r:id="rId14"/>
    <p:sldId id="272" r:id="rId15"/>
    <p:sldId id="274" r:id="rId16"/>
    <p:sldId id="273" r:id="rId17"/>
    <p:sldId id="275" r:id="rId18"/>
    <p:sldId id="276" r:id="rId19"/>
  </p:sldIdLst>
  <p:sldSz cx="18288000" cy="10287000"/>
  <p:notesSz cx="6858000" cy="9144000"/>
  <p:embeddedFontLst>
    <p:embeddedFont>
      <p:font typeface="Montserrat" pitchFamily="2" charset="77"/>
      <p:regular r:id="rId20"/>
      <p:bold r:id="rId21"/>
      <p:italic r:id="rId22"/>
      <p:boldItalic r:id="rId23"/>
    </p:embeddedFont>
    <p:embeddedFont>
      <p:font typeface="Perandory"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E086"/>
    <a:srgbClr val="224C6F"/>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autoAdjust="0"/>
    <p:restoredTop sz="94598" autoAdjust="0"/>
  </p:normalViewPr>
  <p:slideViewPr>
    <p:cSldViewPr>
      <p:cViewPr varScale="1">
        <p:scale>
          <a:sx n="77" d="100"/>
          <a:sy n="77" d="100"/>
        </p:scale>
        <p:origin x="232"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F5E80-3A5B-04DB-F144-0422DA5FF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46096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BDCD"/>
        </a:solidFill>
        <a:effectLst/>
      </p:bgPr>
    </p:bg>
    <p:spTree>
      <p:nvGrpSpPr>
        <p:cNvPr id="1" name="">
          <a:extLst>
            <a:ext uri="{FF2B5EF4-FFF2-40B4-BE49-F238E27FC236}">
              <a16:creationId xmlns:a16="http://schemas.microsoft.com/office/drawing/2014/main" id="{C7D0527B-727D-EB07-6D51-4D1AD48644E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88337BA-2902-BD83-5505-ADEE2FFA24EC}"/>
              </a:ext>
            </a:extLst>
          </p:cNvPr>
          <p:cNvGrpSpPr/>
          <p:nvPr/>
        </p:nvGrpSpPr>
        <p:grpSpPr>
          <a:xfrm rot="-10800000">
            <a:off x="0" y="0"/>
            <a:ext cx="2857500" cy="10287000"/>
            <a:chOff x="0" y="0"/>
            <a:chExt cx="812800" cy="4193493"/>
          </a:xfrm>
        </p:grpSpPr>
        <p:sp>
          <p:nvSpPr>
            <p:cNvPr id="3" name="Freeform 3">
              <a:extLst>
                <a:ext uri="{FF2B5EF4-FFF2-40B4-BE49-F238E27FC236}">
                  <a16:creationId xmlns:a16="http://schemas.microsoft.com/office/drawing/2014/main" id="{6A936481-7BC3-D66A-6894-94BC66CE3335}"/>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224C6F"/>
            </a:solidFill>
          </p:spPr>
          <p:txBody>
            <a:bodyPr/>
            <a:lstStyle/>
            <a:p>
              <a:endParaRPr lang="en-US"/>
            </a:p>
          </p:txBody>
        </p:sp>
        <p:sp>
          <p:nvSpPr>
            <p:cNvPr id="4" name="TextBox 4">
              <a:extLst>
                <a:ext uri="{FF2B5EF4-FFF2-40B4-BE49-F238E27FC236}">
                  <a16:creationId xmlns:a16="http://schemas.microsoft.com/office/drawing/2014/main" id="{448BA62E-2D62-3914-2E4F-CEB9A888242F}"/>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723CBB42-7D78-9AE0-54B9-23EF29E02EAB}"/>
              </a:ext>
            </a:extLst>
          </p:cNvPr>
          <p:cNvSpPr/>
          <p:nvPr/>
        </p:nvSpPr>
        <p:spPr>
          <a:xfrm rot="-5400000">
            <a:off x="-3880209" y="3875699"/>
            <a:ext cx="10287000" cy="2535603"/>
          </a:xfrm>
          <a:custGeom>
            <a:avLst/>
            <a:gdLst/>
            <a:ahLst/>
            <a:cxnLst/>
            <a:rect l="l" t="t" r="r" b="b"/>
            <a:pathLst>
              <a:path w="10287000" h="2535603">
                <a:moveTo>
                  <a:pt x="0" y="0"/>
                </a:moveTo>
                <a:lnTo>
                  <a:pt x="10287000" y="0"/>
                </a:lnTo>
                <a:lnTo>
                  <a:pt x="10287000" y="2535602"/>
                </a:lnTo>
                <a:lnTo>
                  <a:pt x="0" y="2535602"/>
                </a:lnTo>
                <a:lnTo>
                  <a:pt x="0" y="0"/>
                </a:lnTo>
                <a:close/>
              </a:path>
            </a:pathLst>
          </a:custGeom>
          <a:blipFill>
            <a:blip r:embed="rId2">
              <a:alphaModFix amt="74000"/>
            </a:blip>
            <a:stretch>
              <a:fillRect t="-128207"/>
            </a:stretch>
          </a:blipFill>
        </p:spPr>
        <p:txBody>
          <a:bodyPr/>
          <a:lstStyle/>
          <a:p>
            <a:endParaRPr lang="en-US"/>
          </a:p>
        </p:txBody>
      </p:sp>
      <p:grpSp>
        <p:nvGrpSpPr>
          <p:cNvPr id="8" name="Group 8">
            <a:extLst>
              <a:ext uri="{FF2B5EF4-FFF2-40B4-BE49-F238E27FC236}">
                <a16:creationId xmlns:a16="http://schemas.microsoft.com/office/drawing/2014/main" id="{5E03A2A2-264C-B084-A80C-117E42D22B18}"/>
              </a:ext>
            </a:extLst>
          </p:cNvPr>
          <p:cNvGrpSpPr/>
          <p:nvPr/>
        </p:nvGrpSpPr>
        <p:grpSpPr>
          <a:xfrm rot="-10800000">
            <a:off x="-4510" y="0"/>
            <a:ext cx="2535603" cy="10287000"/>
            <a:chOff x="0" y="0"/>
            <a:chExt cx="667813" cy="2709333"/>
          </a:xfrm>
        </p:grpSpPr>
        <p:sp>
          <p:nvSpPr>
            <p:cNvPr id="9" name="Freeform 9">
              <a:extLst>
                <a:ext uri="{FF2B5EF4-FFF2-40B4-BE49-F238E27FC236}">
                  <a16:creationId xmlns:a16="http://schemas.microsoft.com/office/drawing/2014/main" id="{D8112F3D-426E-5FCE-2860-CB3332048BD5}"/>
                </a:ext>
              </a:extLst>
            </p:cNvPr>
            <p:cNvSpPr/>
            <p:nvPr/>
          </p:nvSpPr>
          <p:spPr>
            <a:xfrm>
              <a:off x="0" y="0"/>
              <a:ext cx="667813" cy="2709333"/>
            </a:xfrm>
            <a:custGeom>
              <a:avLst/>
              <a:gdLst/>
              <a:ahLst/>
              <a:cxnLst/>
              <a:rect l="l" t="t" r="r" b="b"/>
              <a:pathLst>
                <a:path w="667813" h="2709333">
                  <a:moveTo>
                    <a:pt x="0" y="0"/>
                  </a:moveTo>
                  <a:lnTo>
                    <a:pt x="667813" y="0"/>
                  </a:lnTo>
                  <a:lnTo>
                    <a:pt x="667813" y="2709333"/>
                  </a:lnTo>
                  <a:lnTo>
                    <a:pt x="0" y="2709333"/>
                  </a:lnTo>
                  <a:close/>
                </a:path>
              </a:pathLst>
            </a:custGeom>
            <a:solidFill>
              <a:srgbClr val="ABBDCD">
                <a:alpha val="34902"/>
              </a:srgbClr>
            </a:solidFill>
          </p:spPr>
          <p:txBody>
            <a:bodyPr/>
            <a:lstStyle/>
            <a:p>
              <a:endParaRPr lang="en-US"/>
            </a:p>
          </p:txBody>
        </p:sp>
        <p:sp>
          <p:nvSpPr>
            <p:cNvPr id="10" name="TextBox 10">
              <a:extLst>
                <a:ext uri="{FF2B5EF4-FFF2-40B4-BE49-F238E27FC236}">
                  <a16:creationId xmlns:a16="http://schemas.microsoft.com/office/drawing/2014/main" id="{885F0335-EFD4-3A63-3CC6-E704EE471A8C}"/>
                </a:ext>
              </a:extLst>
            </p:cNvPr>
            <p:cNvSpPr txBox="1"/>
            <p:nvPr/>
          </p:nvSpPr>
          <p:spPr>
            <a:xfrm>
              <a:off x="0" y="-38100"/>
              <a:ext cx="667813" cy="2747433"/>
            </a:xfrm>
            <a:prstGeom prst="rect">
              <a:avLst/>
            </a:prstGeom>
          </p:spPr>
          <p:txBody>
            <a:bodyPr lIns="50800" tIns="50800" rIns="50800" bIns="50800" rtlCol="0" anchor="ctr"/>
            <a:lstStyle/>
            <a:p>
              <a:pPr algn="ctr">
                <a:lnSpc>
                  <a:spcPts val="2659"/>
                </a:lnSpc>
              </a:pPr>
              <a:endParaRPr/>
            </a:p>
          </p:txBody>
        </p:sp>
      </p:grpSp>
      <p:sp>
        <p:nvSpPr>
          <p:cNvPr id="12" name="TextBox 6">
            <a:extLst>
              <a:ext uri="{FF2B5EF4-FFF2-40B4-BE49-F238E27FC236}">
                <a16:creationId xmlns:a16="http://schemas.microsoft.com/office/drawing/2014/main" id="{7E0AAAB8-C219-4BD5-4094-6BC3907602B4}"/>
              </a:ext>
            </a:extLst>
          </p:cNvPr>
          <p:cNvSpPr txBox="1"/>
          <p:nvPr/>
        </p:nvSpPr>
        <p:spPr>
          <a:xfrm>
            <a:off x="5257800" y="4229100"/>
            <a:ext cx="12420600" cy="3693319"/>
          </a:xfrm>
          <a:prstGeom prst="rect">
            <a:avLst/>
          </a:prstGeom>
        </p:spPr>
        <p:txBody>
          <a:bodyPr wrap="square" lIns="0" tIns="0" rIns="0" bIns="0" rtlCol="0" anchor="t">
            <a:spAutoFit/>
          </a:bodyPr>
          <a:lstStyle/>
          <a:p>
            <a:pPr algn="l"/>
            <a:r>
              <a:rPr lang="en-US" sz="4400" dirty="0">
                <a:solidFill>
                  <a:srgbClr val="224C6F"/>
                </a:solidFill>
                <a:latin typeface="Montserrat" panose="00000500000000000000" pitchFamily="2" charset="0"/>
                <a:ea typeface="Montserrat"/>
                <a:cs typeface="Montserrat"/>
                <a:sym typeface="Montserrat"/>
              </a:rPr>
              <a:t> </a:t>
            </a:r>
            <a:r>
              <a:rPr lang="en-US" sz="4800" kern="0" dirty="0">
                <a:solidFill>
                  <a:srgbClr val="224C6F"/>
                </a:solidFill>
                <a:effectLst/>
                <a:latin typeface="Montserrat" panose="00000500000000000000" pitchFamily="2" charset="0"/>
                <a:ea typeface="Times New Roman" panose="02020603050405020304" pitchFamily="18" charset="0"/>
                <a:cs typeface="Arial" panose="020B0604020202020204" pitchFamily="34" charset="0"/>
              </a:rPr>
              <a:t>And the Lord said, “If I find at Sodom fifty righteous in the city, I will spare the whole place for their sake.” </a:t>
            </a:r>
          </a:p>
          <a:p>
            <a:pPr algn="l"/>
            <a:endParaRPr lang="en-US" sz="4800" kern="0" dirty="0">
              <a:solidFill>
                <a:srgbClr val="224C6F"/>
              </a:solidFill>
              <a:latin typeface="Montserrat" panose="00000500000000000000" pitchFamily="2" charset="0"/>
              <a:ea typeface="Times New Roman" panose="02020603050405020304" pitchFamily="18" charset="0"/>
              <a:cs typeface="Arial" panose="020B0604020202020204" pitchFamily="34" charset="0"/>
            </a:endParaRPr>
          </a:p>
          <a:p>
            <a:pPr algn="l"/>
            <a:r>
              <a:rPr lang="en-US" sz="4800" kern="0" dirty="0">
                <a:solidFill>
                  <a:srgbClr val="224C6F"/>
                </a:solidFill>
                <a:effectLst/>
                <a:latin typeface="Montserrat" panose="00000500000000000000" pitchFamily="2" charset="0"/>
                <a:ea typeface="Times New Roman" panose="02020603050405020304" pitchFamily="18" charset="0"/>
                <a:cs typeface="Arial" panose="020B0604020202020204" pitchFamily="34" charset="0"/>
              </a:rPr>
              <a:t>Genesis 18:26 </a:t>
            </a:r>
            <a:endParaRPr lang="en-US" sz="4800" dirty="0">
              <a:solidFill>
                <a:srgbClr val="224C6F"/>
              </a:solidFill>
              <a:latin typeface="Montserrat" panose="00000500000000000000" pitchFamily="2" charset="0"/>
              <a:ea typeface="Montserrat"/>
              <a:cs typeface="Montserrat"/>
              <a:sym typeface="Montserrat"/>
            </a:endParaRPr>
          </a:p>
        </p:txBody>
      </p:sp>
      <p:pic>
        <p:nvPicPr>
          <p:cNvPr id="7" name="Picture 6">
            <a:extLst>
              <a:ext uri="{FF2B5EF4-FFF2-40B4-BE49-F238E27FC236}">
                <a16:creationId xmlns:a16="http://schemas.microsoft.com/office/drawing/2014/main" id="{050AEBC5-CF17-4371-2940-7FDD6807D3CA}"/>
              </a:ext>
            </a:extLst>
          </p:cNvPr>
          <p:cNvPicPr>
            <a:picLocks noChangeAspect="1"/>
          </p:cNvPicPr>
          <p:nvPr/>
        </p:nvPicPr>
        <p:blipFill>
          <a:blip r:embed="rId3"/>
          <a:stretch>
            <a:fillRect/>
          </a:stretch>
        </p:blipFill>
        <p:spPr>
          <a:xfrm>
            <a:off x="-4511" y="-20010"/>
            <a:ext cx="4633362" cy="6919560"/>
          </a:xfrm>
          <a:prstGeom prst="rect">
            <a:avLst/>
          </a:prstGeom>
        </p:spPr>
      </p:pic>
    </p:spTree>
    <p:extLst>
      <p:ext uri="{BB962C8B-B14F-4D97-AF65-F5344CB8AC3E}">
        <p14:creationId xmlns:p14="http://schemas.microsoft.com/office/powerpoint/2010/main" val="412262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24C6F"/>
        </a:solidFill>
        <a:effectLst/>
      </p:bgPr>
    </p:bg>
    <p:spTree>
      <p:nvGrpSpPr>
        <p:cNvPr id="1" name="">
          <a:extLst>
            <a:ext uri="{FF2B5EF4-FFF2-40B4-BE49-F238E27FC236}">
              <a16:creationId xmlns:a16="http://schemas.microsoft.com/office/drawing/2014/main" id="{99670A8F-FDB5-AC6E-4B32-A3DD393FB20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5679FA6-1E9A-17ED-D094-5469A716A899}"/>
              </a:ext>
            </a:extLst>
          </p:cNvPr>
          <p:cNvGrpSpPr/>
          <p:nvPr/>
        </p:nvGrpSpPr>
        <p:grpSpPr>
          <a:xfrm>
            <a:off x="16129322" y="0"/>
            <a:ext cx="2158678" cy="10287000"/>
            <a:chOff x="0" y="0"/>
            <a:chExt cx="812800" cy="4193493"/>
          </a:xfrm>
        </p:grpSpPr>
        <p:sp>
          <p:nvSpPr>
            <p:cNvPr id="3" name="Freeform 3">
              <a:extLst>
                <a:ext uri="{FF2B5EF4-FFF2-40B4-BE49-F238E27FC236}">
                  <a16:creationId xmlns:a16="http://schemas.microsoft.com/office/drawing/2014/main" id="{823F9AC9-DF9F-A842-DCC8-49A2656D4160}"/>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ABBDCD"/>
            </a:solidFill>
          </p:spPr>
          <p:txBody>
            <a:bodyPr/>
            <a:lstStyle/>
            <a:p>
              <a:endParaRPr lang="en-US"/>
            </a:p>
          </p:txBody>
        </p:sp>
        <p:sp>
          <p:nvSpPr>
            <p:cNvPr id="4" name="TextBox 4">
              <a:extLst>
                <a:ext uri="{FF2B5EF4-FFF2-40B4-BE49-F238E27FC236}">
                  <a16:creationId xmlns:a16="http://schemas.microsoft.com/office/drawing/2014/main" id="{CBB00A82-9E84-3A8E-0E18-EFD2C643C5A1}"/>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F7150D91-E340-94D5-7684-2A1FDE739A85}"/>
              </a:ext>
            </a:extLst>
          </p:cNvPr>
          <p:cNvSpPr/>
          <p:nvPr/>
        </p:nvSpPr>
        <p:spPr>
          <a:xfrm rot="5400000">
            <a:off x="12161602" y="4160602"/>
            <a:ext cx="10287000" cy="1965797"/>
          </a:xfrm>
          <a:custGeom>
            <a:avLst/>
            <a:gdLst/>
            <a:ahLst/>
            <a:cxnLst/>
            <a:rect l="l" t="t" r="r" b="b"/>
            <a:pathLst>
              <a:path w="10287000" h="1965797">
                <a:moveTo>
                  <a:pt x="0" y="0"/>
                </a:moveTo>
                <a:lnTo>
                  <a:pt x="10287000" y="0"/>
                </a:lnTo>
                <a:lnTo>
                  <a:pt x="10287000" y="1965796"/>
                </a:lnTo>
                <a:lnTo>
                  <a:pt x="0" y="1965796"/>
                </a:lnTo>
                <a:lnTo>
                  <a:pt x="0" y="0"/>
                </a:lnTo>
                <a:close/>
              </a:path>
            </a:pathLst>
          </a:custGeom>
          <a:blipFill>
            <a:blip r:embed="rId2">
              <a:alphaModFix amt="81000"/>
            </a:blip>
            <a:stretch>
              <a:fillRect t="-194355"/>
            </a:stretch>
          </a:blipFill>
        </p:spPr>
        <p:txBody>
          <a:bodyPr/>
          <a:lstStyle/>
          <a:p>
            <a:endParaRPr lang="en-US"/>
          </a:p>
        </p:txBody>
      </p:sp>
      <p:sp>
        <p:nvSpPr>
          <p:cNvPr id="6" name="TextBox 6">
            <a:extLst>
              <a:ext uri="{FF2B5EF4-FFF2-40B4-BE49-F238E27FC236}">
                <a16:creationId xmlns:a16="http://schemas.microsoft.com/office/drawing/2014/main" id="{4092938D-5B84-7458-F5BD-857E16E7B8B8}"/>
              </a:ext>
            </a:extLst>
          </p:cNvPr>
          <p:cNvSpPr txBox="1"/>
          <p:nvPr/>
        </p:nvSpPr>
        <p:spPr>
          <a:xfrm>
            <a:off x="762000" y="3314700"/>
            <a:ext cx="14825787" cy="4616648"/>
          </a:xfrm>
          <a:prstGeom prst="rect">
            <a:avLst/>
          </a:prstGeom>
        </p:spPr>
        <p:txBody>
          <a:bodyPr lIns="0" tIns="0" rIns="0" bIns="0" rtlCol="0" anchor="t">
            <a:spAutoFit/>
          </a:bodyPr>
          <a:lstStyle/>
          <a:p>
            <a:pPr algn="l"/>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13</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“You are the salt of the earth, but if salt has lost its taste, how shall its saltiness be restored? It is no longer good for anything except to be thrown out and trampled under people’s feet.</a:t>
            </a:r>
            <a:endParaRPr lang="en-US" sz="10331" dirty="0">
              <a:solidFill>
                <a:srgbClr val="FFFFF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61A4C72E-DF9F-8627-F0BA-BAC2DA82BD6D}"/>
              </a:ext>
            </a:extLst>
          </p:cNvPr>
          <p:cNvSpPr txBox="1"/>
          <p:nvPr/>
        </p:nvSpPr>
        <p:spPr>
          <a:xfrm>
            <a:off x="762000" y="723900"/>
            <a:ext cx="9753600" cy="1846659"/>
          </a:xfrm>
          <a:prstGeom prst="rect">
            <a:avLst/>
          </a:prstGeom>
        </p:spPr>
        <p:txBody>
          <a:bodyPr wrap="square" lIns="0" tIns="0" rIns="0" bIns="0" rtlCol="0" anchor="t">
            <a:spAutoFit/>
          </a:bodyPr>
          <a:lstStyle/>
          <a:p>
            <a:pPr algn="l"/>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Be </a:t>
            </a:r>
            <a:r>
              <a:rPr kumimoji="0" lang="en-US" sz="6000" b="1"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Perandory" pitchFamily="2" charset="0"/>
                <a:ea typeface="The Seasons"/>
                <a:cs typeface="The Seasons"/>
                <a:sym typeface="The Seasons"/>
              </a:rPr>
              <a:t>influential </a:t>
            </a:r>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salt by partnering with the team.</a:t>
            </a:r>
          </a:p>
        </p:txBody>
      </p:sp>
      <p:grpSp>
        <p:nvGrpSpPr>
          <p:cNvPr id="8" name="Group 8">
            <a:extLst>
              <a:ext uri="{FF2B5EF4-FFF2-40B4-BE49-F238E27FC236}">
                <a16:creationId xmlns:a16="http://schemas.microsoft.com/office/drawing/2014/main" id="{B30AEAA5-7BC6-D37C-65F2-5D7246016915}"/>
              </a:ext>
            </a:extLst>
          </p:cNvPr>
          <p:cNvGrpSpPr/>
          <p:nvPr/>
        </p:nvGrpSpPr>
        <p:grpSpPr>
          <a:xfrm rot="-10800000">
            <a:off x="16350142" y="-4"/>
            <a:ext cx="1965797" cy="10287001"/>
            <a:chOff x="0" y="0"/>
            <a:chExt cx="696481" cy="2809679"/>
          </a:xfrm>
        </p:grpSpPr>
        <p:sp>
          <p:nvSpPr>
            <p:cNvPr id="9" name="Freeform 9">
              <a:extLst>
                <a:ext uri="{FF2B5EF4-FFF2-40B4-BE49-F238E27FC236}">
                  <a16:creationId xmlns:a16="http://schemas.microsoft.com/office/drawing/2014/main" id="{17397684-9BAF-2239-FE55-78CC0DFB837B}"/>
                </a:ext>
              </a:extLst>
            </p:cNvPr>
            <p:cNvSpPr/>
            <p:nvPr/>
          </p:nvSpPr>
          <p:spPr>
            <a:xfrm>
              <a:off x="0" y="0"/>
              <a:ext cx="696481" cy="2809679"/>
            </a:xfrm>
            <a:custGeom>
              <a:avLst/>
              <a:gdLst/>
              <a:ahLst/>
              <a:cxnLst/>
              <a:rect l="l" t="t" r="r" b="b"/>
              <a:pathLst>
                <a:path w="696481" h="2809679">
                  <a:moveTo>
                    <a:pt x="0" y="0"/>
                  </a:moveTo>
                  <a:lnTo>
                    <a:pt x="696481" y="0"/>
                  </a:lnTo>
                  <a:lnTo>
                    <a:pt x="696481" y="2809679"/>
                  </a:lnTo>
                  <a:lnTo>
                    <a:pt x="0" y="2809679"/>
                  </a:lnTo>
                  <a:close/>
                </a:path>
              </a:pathLst>
            </a:custGeom>
            <a:solidFill>
              <a:srgbClr val="224C6F">
                <a:alpha val="49804"/>
              </a:srgbClr>
            </a:solidFill>
          </p:spPr>
          <p:txBody>
            <a:bodyPr/>
            <a:lstStyle/>
            <a:p>
              <a:endParaRPr lang="en-US"/>
            </a:p>
          </p:txBody>
        </p:sp>
        <p:sp>
          <p:nvSpPr>
            <p:cNvPr id="10" name="TextBox 10">
              <a:extLst>
                <a:ext uri="{FF2B5EF4-FFF2-40B4-BE49-F238E27FC236}">
                  <a16:creationId xmlns:a16="http://schemas.microsoft.com/office/drawing/2014/main" id="{6FF26A9B-706D-79B7-4D91-B1BE12A39A3E}"/>
                </a:ext>
              </a:extLst>
            </p:cNvPr>
            <p:cNvSpPr txBox="1"/>
            <p:nvPr/>
          </p:nvSpPr>
          <p:spPr>
            <a:xfrm>
              <a:off x="0" y="-38100"/>
              <a:ext cx="696481"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83059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4C6F"/>
        </a:solidFill>
        <a:effectLst/>
      </p:bgPr>
    </p:bg>
    <p:spTree>
      <p:nvGrpSpPr>
        <p:cNvPr id="1" name="">
          <a:extLst>
            <a:ext uri="{FF2B5EF4-FFF2-40B4-BE49-F238E27FC236}">
              <a16:creationId xmlns:a16="http://schemas.microsoft.com/office/drawing/2014/main" id="{17871789-455F-CF67-2FD2-8A5D052FC05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AA53F94-CBFE-FA93-4C4B-AF6DD0918CFB}"/>
              </a:ext>
            </a:extLst>
          </p:cNvPr>
          <p:cNvGrpSpPr/>
          <p:nvPr/>
        </p:nvGrpSpPr>
        <p:grpSpPr>
          <a:xfrm>
            <a:off x="16129322" y="0"/>
            <a:ext cx="2158678" cy="10287000"/>
            <a:chOff x="0" y="0"/>
            <a:chExt cx="812800" cy="4193493"/>
          </a:xfrm>
        </p:grpSpPr>
        <p:sp>
          <p:nvSpPr>
            <p:cNvPr id="3" name="Freeform 3">
              <a:extLst>
                <a:ext uri="{FF2B5EF4-FFF2-40B4-BE49-F238E27FC236}">
                  <a16:creationId xmlns:a16="http://schemas.microsoft.com/office/drawing/2014/main" id="{2F704A76-BEDC-E34A-F2C4-98211AE4FD91}"/>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ABBDCD"/>
            </a:solidFill>
          </p:spPr>
          <p:txBody>
            <a:bodyPr/>
            <a:lstStyle/>
            <a:p>
              <a:endParaRPr lang="en-US"/>
            </a:p>
          </p:txBody>
        </p:sp>
        <p:sp>
          <p:nvSpPr>
            <p:cNvPr id="4" name="TextBox 4">
              <a:extLst>
                <a:ext uri="{FF2B5EF4-FFF2-40B4-BE49-F238E27FC236}">
                  <a16:creationId xmlns:a16="http://schemas.microsoft.com/office/drawing/2014/main" id="{35F0CEA3-F0AF-DC4A-D7CC-908942F557E3}"/>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F8704F0-9823-2A92-C504-A4986A9A39ED}"/>
              </a:ext>
            </a:extLst>
          </p:cNvPr>
          <p:cNvSpPr/>
          <p:nvPr/>
        </p:nvSpPr>
        <p:spPr>
          <a:xfrm rot="5400000">
            <a:off x="12161602" y="4160602"/>
            <a:ext cx="10287000" cy="1965797"/>
          </a:xfrm>
          <a:custGeom>
            <a:avLst/>
            <a:gdLst/>
            <a:ahLst/>
            <a:cxnLst/>
            <a:rect l="l" t="t" r="r" b="b"/>
            <a:pathLst>
              <a:path w="10287000" h="1965797">
                <a:moveTo>
                  <a:pt x="0" y="0"/>
                </a:moveTo>
                <a:lnTo>
                  <a:pt x="10287000" y="0"/>
                </a:lnTo>
                <a:lnTo>
                  <a:pt x="10287000" y="1965796"/>
                </a:lnTo>
                <a:lnTo>
                  <a:pt x="0" y="1965796"/>
                </a:lnTo>
                <a:lnTo>
                  <a:pt x="0" y="0"/>
                </a:lnTo>
                <a:close/>
              </a:path>
            </a:pathLst>
          </a:custGeom>
          <a:blipFill>
            <a:blip r:embed="rId2">
              <a:alphaModFix amt="81000"/>
            </a:blip>
            <a:stretch>
              <a:fillRect t="-194355"/>
            </a:stretch>
          </a:blipFill>
        </p:spPr>
        <p:txBody>
          <a:bodyPr/>
          <a:lstStyle/>
          <a:p>
            <a:endParaRPr lang="en-US"/>
          </a:p>
        </p:txBody>
      </p:sp>
      <p:sp>
        <p:nvSpPr>
          <p:cNvPr id="6" name="TextBox 6">
            <a:extLst>
              <a:ext uri="{FF2B5EF4-FFF2-40B4-BE49-F238E27FC236}">
                <a16:creationId xmlns:a16="http://schemas.microsoft.com/office/drawing/2014/main" id="{76AEEDDF-116D-AC73-D14E-04DFAD9ED65F}"/>
              </a:ext>
            </a:extLst>
          </p:cNvPr>
          <p:cNvSpPr txBox="1"/>
          <p:nvPr/>
        </p:nvSpPr>
        <p:spPr>
          <a:xfrm>
            <a:off x="762000" y="3314700"/>
            <a:ext cx="14825787" cy="4616648"/>
          </a:xfrm>
          <a:prstGeom prst="rect">
            <a:avLst/>
          </a:prstGeom>
        </p:spPr>
        <p:txBody>
          <a:bodyPr lIns="0" tIns="0" rIns="0" bIns="0" rtlCol="0" anchor="t">
            <a:spAutoFit/>
          </a:bodyPr>
          <a:lstStyle/>
          <a:p>
            <a:pPr algn="l"/>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13</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“You are the salt of the earth, but if salt has lost its taste, how shall its saltiness be restored? It is no longer good for anything except to be thrown out and trampled under people’s feet.</a:t>
            </a:r>
            <a:endParaRPr lang="en-US" sz="10331" dirty="0">
              <a:solidFill>
                <a:srgbClr val="FFFFF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D316F560-C486-B1A6-7E92-6DFCA484D575}"/>
              </a:ext>
            </a:extLst>
          </p:cNvPr>
          <p:cNvSpPr txBox="1"/>
          <p:nvPr/>
        </p:nvSpPr>
        <p:spPr>
          <a:xfrm>
            <a:off x="762000" y="723900"/>
            <a:ext cx="14478000" cy="1846659"/>
          </a:xfrm>
          <a:prstGeom prst="rect">
            <a:avLst/>
          </a:prstGeom>
        </p:spPr>
        <p:txBody>
          <a:bodyPr wrap="square" lIns="0" tIns="0" rIns="0" bIns="0" rtlCol="0" anchor="t">
            <a:spAutoFit/>
          </a:bodyPr>
          <a:lstStyle/>
          <a:p>
            <a:pPr algn="l"/>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Be influential salt by putting off the impurities that makes our salt tasteless.</a:t>
            </a:r>
          </a:p>
        </p:txBody>
      </p:sp>
      <p:grpSp>
        <p:nvGrpSpPr>
          <p:cNvPr id="8" name="Group 8">
            <a:extLst>
              <a:ext uri="{FF2B5EF4-FFF2-40B4-BE49-F238E27FC236}">
                <a16:creationId xmlns:a16="http://schemas.microsoft.com/office/drawing/2014/main" id="{BDB22A5D-7133-6DEA-9246-FFB282D0A9B0}"/>
              </a:ext>
            </a:extLst>
          </p:cNvPr>
          <p:cNvGrpSpPr/>
          <p:nvPr/>
        </p:nvGrpSpPr>
        <p:grpSpPr>
          <a:xfrm rot="-10800000">
            <a:off x="16350142" y="-4"/>
            <a:ext cx="1965797" cy="10287001"/>
            <a:chOff x="0" y="0"/>
            <a:chExt cx="696481" cy="2809679"/>
          </a:xfrm>
        </p:grpSpPr>
        <p:sp>
          <p:nvSpPr>
            <p:cNvPr id="9" name="Freeform 9">
              <a:extLst>
                <a:ext uri="{FF2B5EF4-FFF2-40B4-BE49-F238E27FC236}">
                  <a16:creationId xmlns:a16="http://schemas.microsoft.com/office/drawing/2014/main" id="{A8866954-2B59-7749-BF50-B35AA89CEAD4}"/>
                </a:ext>
              </a:extLst>
            </p:cNvPr>
            <p:cNvSpPr/>
            <p:nvPr/>
          </p:nvSpPr>
          <p:spPr>
            <a:xfrm>
              <a:off x="0" y="0"/>
              <a:ext cx="696481" cy="2809679"/>
            </a:xfrm>
            <a:custGeom>
              <a:avLst/>
              <a:gdLst/>
              <a:ahLst/>
              <a:cxnLst/>
              <a:rect l="l" t="t" r="r" b="b"/>
              <a:pathLst>
                <a:path w="696481" h="2809679">
                  <a:moveTo>
                    <a:pt x="0" y="0"/>
                  </a:moveTo>
                  <a:lnTo>
                    <a:pt x="696481" y="0"/>
                  </a:lnTo>
                  <a:lnTo>
                    <a:pt x="696481" y="2809679"/>
                  </a:lnTo>
                  <a:lnTo>
                    <a:pt x="0" y="2809679"/>
                  </a:lnTo>
                  <a:close/>
                </a:path>
              </a:pathLst>
            </a:custGeom>
            <a:solidFill>
              <a:srgbClr val="224C6F">
                <a:alpha val="49804"/>
              </a:srgbClr>
            </a:solidFill>
          </p:spPr>
          <p:txBody>
            <a:bodyPr/>
            <a:lstStyle/>
            <a:p>
              <a:endParaRPr lang="en-US"/>
            </a:p>
          </p:txBody>
        </p:sp>
        <p:sp>
          <p:nvSpPr>
            <p:cNvPr id="10" name="TextBox 10">
              <a:extLst>
                <a:ext uri="{FF2B5EF4-FFF2-40B4-BE49-F238E27FC236}">
                  <a16:creationId xmlns:a16="http://schemas.microsoft.com/office/drawing/2014/main" id="{D556997E-16A4-18A9-72DE-E5DFC62C0635}"/>
                </a:ext>
              </a:extLst>
            </p:cNvPr>
            <p:cNvSpPr txBox="1"/>
            <p:nvPr/>
          </p:nvSpPr>
          <p:spPr>
            <a:xfrm>
              <a:off x="0" y="-38100"/>
              <a:ext cx="696481"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51816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24C6F"/>
        </a:solidFill>
        <a:effectLst/>
      </p:bgPr>
    </p:bg>
    <p:spTree>
      <p:nvGrpSpPr>
        <p:cNvPr id="1" name="">
          <a:extLst>
            <a:ext uri="{FF2B5EF4-FFF2-40B4-BE49-F238E27FC236}">
              <a16:creationId xmlns:a16="http://schemas.microsoft.com/office/drawing/2014/main" id="{CD5B233A-200A-6F93-8B07-5B049248CB1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73A6A83-0BD4-3458-38A5-E2DA8ACFB64E}"/>
              </a:ext>
            </a:extLst>
          </p:cNvPr>
          <p:cNvGrpSpPr/>
          <p:nvPr/>
        </p:nvGrpSpPr>
        <p:grpSpPr>
          <a:xfrm>
            <a:off x="16129322" y="0"/>
            <a:ext cx="2158678" cy="10287000"/>
            <a:chOff x="0" y="0"/>
            <a:chExt cx="812800" cy="4193493"/>
          </a:xfrm>
        </p:grpSpPr>
        <p:sp>
          <p:nvSpPr>
            <p:cNvPr id="3" name="Freeform 3">
              <a:extLst>
                <a:ext uri="{FF2B5EF4-FFF2-40B4-BE49-F238E27FC236}">
                  <a16:creationId xmlns:a16="http://schemas.microsoft.com/office/drawing/2014/main" id="{A285C486-2A76-4CFA-60ED-8882483D15BA}"/>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ABBDCD"/>
            </a:solidFill>
          </p:spPr>
          <p:txBody>
            <a:bodyPr/>
            <a:lstStyle/>
            <a:p>
              <a:endParaRPr lang="en-US"/>
            </a:p>
          </p:txBody>
        </p:sp>
        <p:sp>
          <p:nvSpPr>
            <p:cNvPr id="4" name="TextBox 4">
              <a:extLst>
                <a:ext uri="{FF2B5EF4-FFF2-40B4-BE49-F238E27FC236}">
                  <a16:creationId xmlns:a16="http://schemas.microsoft.com/office/drawing/2014/main" id="{4CE147A3-6F1B-3237-609D-EEA11684DD3D}"/>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A3FC607F-452F-C96C-B488-7CE37CA650B9}"/>
              </a:ext>
            </a:extLst>
          </p:cNvPr>
          <p:cNvSpPr/>
          <p:nvPr/>
        </p:nvSpPr>
        <p:spPr>
          <a:xfrm rot="5400000">
            <a:off x="12161602" y="4160602"/>
            <a:ext cx="10287000" cy="1965797"/>
          </a:xfrm>
          <a:custGeom>
            <a:avLst/>
            <a:gdLst/>
            <a:ahLst/>
            <a:cxnLst/>
            <a:rect l="l" t="t" r="r" b="b"/>
            <a:pathLst>
              <a:path w="10287000" h="1965797">
                <a:moveTo>
                  <a:pt x="0" y="0"/>
                </a:moveTo>
                <a:lnTo>
                  <a:pt x="10287000" y="0"/>
                </a:lnTo>
                <a:lnTo>
                  <a:pt x="10287000" y="1965796"/>
                </a:lnTo>
                <a:lnTo>
                  <a:pt x="0" y="1965796"/>
                </a:lnTo>
                <a:lnTo>
                  <a:pt x="0" y="0"/>
                </a:lnTo>
                <a:close/>
              </a:path>
            </a:pathLst>
          </a:custGeom>
          <a:blipFill>
            <a:blip r:embed="rId2">
              <a:alphaModFix amt="81000"/>
            </a:blip>
            <a:stretch>
              <a:fillRect t="-194355"/>
            </a:stretch>
          </a:blipFill>
        </p:spPr>
        <p:txBody>
          <a:bodyPr/>
          <a:lstStyle/>
          <a:p>
            <a:endParaRPr lang="en-US"/>
          </a:p>
        </p:txBody>
      </p:sp>
      <p:sp>
        <p:nvSpPr>
          <p:cNvPr id="6" name="TextBox 6">
            <a:extLst>
              <a:ext uri="{FF2B5EF4-FFF2-40B4-BE49-F238E27FC236}">
                <a16:creationId xmlns:a16="http://schemas.microsoft.com/office/drawing/2014/main" id="{F856C379-4095-A875-C67C-F0BFF24E0197}"/>
              </a:ext>
            </a:extLst>
          </p:cNvPr>
          <p:cNvSpPr txBox="1"/>
          <p:nvPr/>
        </p:nvSpPr>
        <p:spPr>
          <a:xfrm>
            <a:off x="762000" y="3314700"/>
            <a:ext cx="14825787" cy="2769989"/>
          </a:xfrm>
          <a:prstGeom prst="rect">
            <a:avLst/>
          </a:prstGeom>
        </p:spPr>
        <p:txBody>
          <a:bodyPr lIns="0" tIns="0" rIns="0" bIns="0" rtlCol="0" anchor="t">
            <a:spAutoFit/>
          </a:bodyPr>
          <a:lstStyle/>
          <a:p>
            <a:pPr marL="857250" indent="-857250" algn="l">
              <a:buFont typeface="Wingdings" panose="05000000000000000000" pitchFamily="2" charset="2"/>
              <a:buChar char="§"/>
            </a:pP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Repent</a:t>
            </a:r>
          </a:p>
          <a:p>
            <a:pPr marL="857250" indent="-857250" algn="l">
              <a:buFont typeface="Wingdings" panose="05000000000000000000" pitchFamily="2" charset="2"/>
              <a:buChar char="§"/>
            </a:pPr>
            <a:r>
              <a:rPr lang="en-US" sz="6000" dirty="0">
                <a:solidFill>
                  <a:srgbClr val="FFFFFF"/>
                </a:solidFill>
                <a:latin typeface="Montserrat"/>
                <a:ea typeface="Montserrat"/>
                <a:cs typeface="Montserrat"/>
                <a:sym typeface="Montserrat"/>
              </a:rPr>
              <a:t>Renew</a:t>
            </a:r>
          </a:p>
          <a:p>
            <a:pPr marL="857250" indent="-857250" algn="l">
              <a:buFont typeface="Wingdings" panose="05000000000000000000" pitchFamily="2" charset="2"/>
              <a:buChar char="§"/>
            </a:pPr>
            <a:r>
              <a:rPr lang="en-US" sz="6000" dirty="0">
                <a:solidFill>
                  <a:srgbClr val="FFFFFF"/>
                </a:solidFill>
                <a:latin typeface="Montserrat"/>
                <a:ea typeface="Montserrat"/>
                <a:cs typeface="Montserrat"/>
                <a:sym typeface="Montserrat"/>
              </a:rPr>
              <a:t>Regain</a:t>
            </a:r>
            <a:endParaRPr lang="en-US" sz="10331" dirty="0">
              <a:solidFill>
                <a:srgbClr val="FFFFF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AE1EFE83-1054-24D2-F168-2F0E9179F5C5}"/>
              </a:ext>
            </a:extLst>
          </p:cNvPr>
          <p:cNvSpPr txBox="1"/>
          <p:nvPr/>
        </p:nvSpPr>
        <p:spPr>
          <a:xfrm>
            <a:off x="762000" y="723900"/>
            <a:ext cx="14478000" cy="1846659"/>
          </a:xfrm>
          <a:prstGeom prst="rect">
            <a:avLst/>
          </a:prstGeom>
        </p:spPr>
        <p:txBody>
          <a:bodyPr wrap="square" lIns="0" tIns="0" rIns="0" bIns="0" rtlCol="0" anchor="t">
            <a:spAutoFit/>
          </a:bodyPr>
          <a:lstStyle/>
          <a:p>
            <a:pPr algn="l"/>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Be influential salt by putting off the impurities that makes our salt tasteless.</a:t>
            </a:r>
          </a:p>
        </p:txBody>
      </p:sp>
      <p:grpSp>
        <p:nvGrpSpPr>
          <p:cNvPr id="8" name="Group 8">
            <a:extLst>
              <a:ext uri="{FF2B5EF4-FFF2-40B4-BE49-F238E27FC236}">
                <a16:creationId xmlns:a16="http://schemas.microsoft.com/office/drawing/2014/main" id="{B2D355E4-1348-E6DD-2124-05A5C63DB749}"/>
              </a:ext>
            </a:extLst>
          </p:cNvPr>
          <p:cNvGrpSpPr/>
          <p:nvPr/>
        </p:nvGrpSpPr>
        <p:grpSpPr>
          <a:xfrm rot="-10800000">
            <a:off x="16350142" y="-4"/>
            <a:ext cx="1965797" cy="10287001"/>
            <a:chOff x="0" y="0"/>
            <a:chExt cx="696481" cy="2809679"/>
          </a:xfrm>
        </p:grpSpPr>
        <p:sp>
          <p:nvSpPr>
            <p:cNvPr id="9" name="Freeform 9">
              <a:extLst>
                <a:ext uri="{FF2B5EF4-FFF2-40B4-BE49-F238E27FC236}">
                  <a16:creationId xmlns:a16="http://schemas.microsoft.com/office/drawing/2014/main" id="{E64CC6FC-4AE0-43CA-9F14-C0D22E9766A7}"/>
                </a:ext>
              </a:extLst>
            </p:cNvPr>
            <p:cNvSpPr/>
            <p:nvPr/>
          </p:nvSpPr>
          <p:spPr>
            <a:xfrm>
              <a:off x="0" y="0"/>
              <a:ext cx="696481" cy="2809679"/>
            </a:xfrm>
            <a:custGeom>
              <a:avLst/>
              <a:gdLst/>
              <a:ahLst/>
              <a:cxnLst/>
              <a:rect l="l" t="t" r="r" b="b"/>
              <a:pathLst>
                <a:path w="696481" h="2809679">
                  <a:moveTo>
                    <a:pt x="0" y="0"/>
                  </a:moveTo>
                  <a:lnTo>
                    <a:pt x="696481" y="0"/>
                  </a:lnTo>
                  <a:lnTo>
                    <a:pt x="696481" y="2809679"/>
                  </a:lnTo>
                  <a:lnTo>
                    <a:pt x="0" y="2809679"/>
                  </a:lnTo>
                  <a:close/>
                </a:path>
              </a:pathLst>
            </a:custGeom>
            <a:solidFill>
              <a:srgbClr val="224C6F">
                <a:alpha val="49804"/>
              </a:srgbClr>
            </a:solidFill>
          </p:spPr>
          <p:txBody>
            <a:bodyPr/>
            <a:lstStyle/>
            <a:p>
              <a:endParaRPr lang="en-US"/>
            </a:p>
          </p:txBody>
        </p:sp>
        <p:sp>
          <p:nvSpPr>
            <p:cNvPr id="10" name="TextBox 10">
              <a:extLst>
                <a:ext uri="{FF2B5EF4-FFF2-40B4-BE49-F238E27FC236}">
                  <a16:creationId xmlns:a16="http://schemas.microsoft.com/office/drawing/2014/main" id="{E547A0E0-A01D-82F2-6D6C-4F7548A0B9A0}"/>
                </a:ext>
              </a:extLst>
            </p:cNvPr>
            <p:cNvSpPr txBox="1"/>
            <p:nvPr/>
          </p:nvSpPr>
          <p:spPr>
            <a:xfrm>
              <a:off x="0" y="-38100"/>
              <a:ext cx="696481"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34529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4C6F"/>
        </a:solidFill>
        <a:effectLst/>
      </p:bgPr>
    </p:bg>
    <p:spTree>
      <p:nvGrpSpPr>
        <p:cNvPr id="1" name="">
          <a:extLst>
            <a:ext uri="{FF2B5EF4-FFF2-40B4-BE49-F238E27FC236}">
              <a16:creationId xmlns:a16="http://schemas.microsoft.com/office/drawing/2014/main" id="{B713384E-2179-B5D4-CB3A-C366C336A1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72ADE7-7E31-C101-32AD-CFE30A7F7AD2}"/>
              </a:ext>
            </a:extLst>
          </p:cNvPr>
          <p:cNvGrpSpPr/>
          <p:nvPr/>
        </p:nvGrpSpPr>
        <p:grpSpPr>
          <a:xfrm>
            <a:off x="16129322" y="0"/>
            <a:ext cx="2158678" cy="10287000"/>
            <a:chOff x="0" y="0"/>
            <a:chExt cx="812800" cy="4193493"/>
          </a:xfrm>
        </p:grpSpPr>
        <p:sp>
          <p:nvSpPr>
            <p:cNvPr id="3" name="Freeform 3">
              <a:extLst>
                <a:ext uri="{FF2B5EF4-FFF2-40B4-BE49-F238E27FC236}">
                  <a16:creationId xmlns:a16="http://schemas.microsoft.com/office/drawing/2014/main" id="{D1C6E535-A8FD-CE33-4006-06E02DCB1BB1}"/>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ABBDCD"/>
            </a:solidFill>
          </p:spPr>
          <p:txBody>
            <a:bodyPr/>
            <a:lstStyle/>
            <a:p>
              <a:endParaRPr lang="en-US"/>
            </a:p>
          </p:txBody>
        </p:sp>
        <p:sp>
          <p:nvSpPr>
            <p:cNvPr id="4" name="TextBox 4">
              <a:extLst>
                <a:ext uri="{FF2B5EF4-FFF2-40B4-BE49-F238E27FC236}">
                  <a16:creationId xmlns:a16="http://schemas.microsoft.com/office/drawing/2014/main" id="{76154C8F-9C05-68D9-37D1-3685470BAEF2}"/>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69FD14A-547D-79F7-AB66-9A3F5AE67DBE}"/>
              </a:ext>
            </a:extLst>
          </p:cNvPr>
          <p:cNvSpPr/>
          <p:nvPr/>
        </p:nvSpPr>
        <p:spPr>
          <a:xfrm rot="5400000">
            <a:off x="12161602" y="4160602"/>
            <a:ext cx="10287000" cy="1965797"/>
          </a:xfrm>
          <a:custGeom>
            <a:avLst/>
            <a:gdLst/>
            <a:ahLst/>
            <a:cxnLst/>
            <a:rect l="l" t="t" r="r" b="b"/>
            <a:pathLst>
              <a:path w="10287000" h="1965797">
                <a:moveTo>
                  <a:pt x="0" y="0"/>
                </a:moveTo>
                <a:lnTo>
                  <a:pt x="10287000" y="0"/>
                </a:lnTo>
                <a:lnTo>
                  <a:pt x="10287000" y="1965796"/>
                </a:lnTo>
                <a:lnTo>
                  <a:pt x="0" y="1965796"/>
                </a:lnTo>
                <a:lnTo>
                  <a:pt x="0" y="0"/>
                </a:lnTo>
                <a:close/>
              </a:path>
            </a:pathLst>
          </a:custGeom>
          <a:blipFill>
            <a:blip r:embed="rId2">
              <a:alphaModFix amt="81000"/>
            </a:blip>
            <a:stretch>
              <a:fillRect t="-194355"/>
            </a:stretch>
          </a:blipFill>
        </p:spPr>
        <p:txBody>
          <a:bodyPr/>
          <a:lstStyle/>
          <a:p>
            <a:endParaRPr lang="en-US"/>
          </a:p>
        </p:txBody>
      </p:sp>
      <p:sp>
        <p:nvSpPr>
          <p:cNvPr id="6" name="TextBox 6">
            <a:extLst>
              <a:ext uri="{FF2B5EF4-FFF2-40B4-BE49-F238E27FC236}">
                <a16:creationId xmlns:a16="http://schemas.microsoft.com/office/drawing/2014/main" id="{86E2BDB9-A304-DC41-73E5-82F271E9AC0C}"/>
              </a:ext>
            </a:extLst>
          </p:cNvPr>
          <p:cNvSpPr txBox="1"/>
          <p:nvPr/>
        </p:nvSpPr>
        <p:spPr>
          <a:xfrm>
            <a:off x="791373" y="1714026"/>
            <a:ext cx="10363200" cy="6463308"/>
          </a:xfrm>
          <a:prstGeom prst="rect">
            <a:avLst/>
          </a:prstGeom>
        </p:spPr>
        <p:txBody>
          <a:bodyPr wrap="square" lIns="0" tIns="0" rIns="0" bIns="0" rtlCol="0" anchor="t">
            <a:spAutoFit/>
          </a:bodyPr>
          <a:lstStyle/>
          <a:p>
            <a:pPr algn="l"/>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14</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“You are the light of the world. A city set on a hill cannot be hidden.</a:t>
            </a:r>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 15</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Nor do people light a lamp and put it under a basket, but on a stand, and it gives light to all in the house. </a:t>
            </a:r>
            <a:endParaRPr lang="en-US" sz="10331" dirty="0">
              <a:solidFill>
                <a:srgbClr val="FFFFFF"/>
              </a:solidFill>
              <a:latin typeface="Montserrat"/>
              <a:ea typeface="Montserrat"/>
              <a:cs typeface="Montserrat"/>
              <a:sym typeface="Montserrat"/>
            </a:endParaRPr>
          </a:p>
        </p:txBody>
      </p:sp>
      <p:grpSp>
        <p:nvGrpSpPr>
          <p:cNvPr id="8" name="Group 8">
            <a:extLst>
              <a:ext uri="{FF2B5EF4-FFF2-40B4-BE49-F238E27FC236}">
                <a16:creationId xmlns:a16="http://schemas.microsoft.com/office/drawing/2014/main" id="{A97AB20B-6BEF-B5FB-0153-270C4A77CC36}"/>
              </a:ext>
            </a:extLst>
          </p:cNvPr>
          <p:cNvGrpSpPr/>
          <p:nvPr/>
        </p:nvGrpSpPr>
        <p:grpSpPr>
          <a:xfrm rot="-10800000">
            <a:off x="16350142" y="-4"/>
            <a:ext cx="1965797" cy="10287001"/>
            <a:chOff x="0" y="0"/>
            <a:chExt cx="696481" cy="2809679"/>
          </a:xfrm>
        </p:grpSpPr>
        <p:sp>
          <p:nvSpPr>
            <p:cNvPr id="9" name="Freeform 9">
              <a:extLst>
                <a:ext uri="{FF2B5EF4-FFF2-40B4-BE49-F238E27FC236}">
                  <a16:creationId xmlns:a16="http://schemas.microsoft.com/office/drawing/2014/main" id="{DF9D9A5C-0F1C-0A7A-9B1E-DAE4AC53CC99}"/>
                </a:ext>
              </a:extLst>
            </p:cNvPr>
            <p:cNvSpPr/>
            <p:nvPr/>
          </p:nvSpPr>
          <p:spPr>
            <a:xfrm>
              <a:off x="0" y="0"/>
              <a:ext cx="696481" cy="2809679"/>
            </a:xfrm>
            <a:custGeom>
              <a:avLst/>
              <a:gdLst/>
              <a:ahLst/>
              <a:cxnLst/>
              <a:rect l="l" t="t" r="r" b="b"/>
              <a:pathLst>
                <a:path w="696481" h="2809679">
                  <a:moveTo>
                    <a:pt x="0" y="0"/>
                  </a:moveTo>
                  <a:lnTo>
                    <a:pt x="696481" y="0"/>
                  </a:lnTo>
                  <a:lnTo>
                    <a:pt x="696481" y="2809679"/>
                  </a:lnTo>
                  <a:lnTo>
                    <a:pt x="0" y="2809679"/>
                  </a:lnTo>
                  <a:close/>
                </a:path>
              </a:pathLst>
            </a:custGeom>
            <a:solidFill>
              <a:srgbClr val="224C6F">
                <a:alpha val="49804"/>
              </a:srgbClr>
            </a:solidFill>
          </p:spPr>
          <p:txBody>
            <a:bodyPr/>
            <a:lstStyle/>
            <a:p>
              <a:endParaRPr lang="en-US"/>
            </a:p>
          </p:txBody>
        </p:sp>
        <p:sp>
          <p:nvSpPr>
            <p:cNvPr id="10" name="TextBox 10">
              <a:extLst>
                <a:ext uri="{FF2B5EF4-FFF2-40B4-BE49-F238E27FC236}">
                  <a16:creationId xmlns:a16="http://schemas.microsoft.com/office/drawing/2014/main" id="{A171B8C9-A053-B0B7-7B3D-862F50F6891D}"/>
                </a:ext>
              </a:extLst>
            </p:cNvPr>
            <p:cNvSpPr txBox="1"/>
            <p:nvPr/>
          </p:nvSpPr>
          <p:spPr>
            <a:xfrm>
              <a:off x="0" y="-38100"/>
              <a:ext cx="696481" cy="2847779"/>
            </a:xfrm>
            <a:prstGeom prst="rect">
              <a:avLst/>
            </a:prstGeom>
          </p:spPr>
          <p:txBody>
            <a:bodyPr lIns="50800" tIns="50800" rIns="50800" bIns="50800" rtlCol="0" anchor="ctr"/>
            <a:lstStyle/>
            <a:p>
              <a:pPr algn="ctr">
                <a:lnSpc>
                  <a:spcPts val="2659"/>
                </a:lnSpc>
              </a:pPr>
              <a:endParaRPr/>
            </a:p>
          </p:txBody>
        </p:sp>
      </p:grpSp>
      <p:pic>
        <p:nvPicPr>
          <p:cNvPr id="12" name="Picture 11">
            <a:extLst>
              <a:ext uri="{FF2B5EF4-FFF2-40B4-BE49-F238E27FC236}">
                <a16:creationId xmlns:a16="http://schemas.microsoft.com/office/drawing/2014/main" id="{73C3EEB7-4FB3-C247-B722-1F526A13940B}"/>
              </a:ext>
            </a:extLst>
          </p:cNvPr>
          <p:cNvPicPr>
            <a:picLocks noChangeAspect="1"/>
          </p:cNvPicPr>
          <p:nvPr/>
        </p:nvPicPr>
        <p:blipFill>
          <a:blip r:embed="rId3"/>
          <a:stretch>
            <a:fillRect/>
          </a:stretch>
        </p:blipFill>
        <p:spPr>
          <a:xfrm>
            <a:off x="11845554" y="1485900"/>
            <a:ext cx="3487214" cy="6919560"/>
          </a:xfrm>
          <a:prstGeom prst="rect">
            <a:avLst/>
          </a:prstGeom>
        </p:spPr>
      </p:pic>
    </p:spTree>
    <p:extLst>
      <p:ext uri="{BB962C8B-B14F-4D97-AF65-F5344CB8AC3E}">
        <p14:creationId xmlns:p14="http://schemas.microsoft.com/office/powerpoint/2010/main" val="103263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24C6F"/>
        </a:solidFill>
        <a:effectLst/>
      </p:bgPr>
    </p:bg>
    <p:spTree>
      <p:nvGrpSpPr>
        <p:cNvPr id="1" name="">
          <a:extLst>
            <a:ext uri="{FF2B5EF4-FFF2-40B4-BE49-F238E27FC236}">
              <a16:creationId xmlns:a16="http://schemas.microsoft.com/office/drawing/2014/main" id="{F2AA1E69-DA91-7147-8373-DE2D073C70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F51E42F-071B-54B4-535F-A825586093F4}"/>
              </a:ext>
            </a:extLst>
          </p:cNvPr>
          <p:cNvGrpSpPr/>
          <p:nvPr/>
        </p:nvGrpSpPr>
        <p:grpSpPr>
          <a:xfrm>
            <a:off x="16129322" y="0"/>
            <a:ext cx="2158678" cy="10287000"/>
            <a:chOff x="0" y="0"/>
            <a:chExt cx="812800" cy="4193493"/>
          </a:xfrm>
        </p:grpSpPr>
        <p:sp>
          <p:nvSpPr>
            <p:cNvPr id="3" name="Freeform 3">
              <a:extLst>
                <a:ext uri="{FF2B5EF4-FFF2-40B4-BE49-F238E27FC236}">
                  <a16:creationId xmlns:a16="http://schemas.microsoft.com/office/drawing/2014/main" id="{0EB3B5D0-0C16-D8EF-3AD5-1169CCD07162}"/>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ABBDCD"/>
            </a:solidFill>
          </p:spPr>
          <p:txBody>
            <a:bodyPr/>
            <a:lstStyle/>
            <a:p>
              <a:endParaRPr lang="en-US"/>
            </a:p>
          </p:txBody>
        </p:sp>
        <p:sp>
          <p:nvSpPr>
            <p:cNvPr id="4" name="TextBox 4">
              <a:extLst>
                <a:ext uri="{FF2B5EF4-FFF2-40B4-BE49-F238E27FC236}">
                  <a16:creationId xmlns:a16="http://schemas.microsoft.com/office/drawing/2014/main" id="{5A41B393-A1B0-DC97-0D54-8AFB298F5C09}"/>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B227E734-9023-3461-516C-0721018D7C1F}"/>
              </a:ext>
            </a:extLst>
          </p:cNvPr>
          <p:cNvSpPr/>
          <p:nvPr/>
        </p:nvSpPr>
        <p:spPr>
          <a:xfrm rot="5400000">
            <a:off x="12161602" y="4160602"/>
            <a:ext cx="10287000" cy="1965797"/>
          </a:xfrm>
          <a:custGeom>
            <a:avLst/>
            <a:gdLst/>
            <a:ahLst/>
            <a:cxnLst/>
            <a:rect l="l" t="t" r="r" b="b"/>
            <a:pathLst>
              <a:path w="10287000" h="1965797">
                <a:moveTo>
                  <a:pt x="0" y="0"/>
                </a:moveTo>
                <a:lnTo>
                  <a:pt x="10287000" y="0"/>
                </a:lnTo>
                <a:lnTo>
                  <a:pt x="10287000" y="1965796"/>
                </a:lnTo>
                <a:lnTo>
                  <a:pt x="0" y="1965796"/>
                </a:lnTo>
                <a:lnTo>
                  <a:pt x="0" y="0"/>
                </a:lnTo>
                <a:close/>
              </a:path>
            </a:pathLst>
          </a:custGeom>
          <a:blipFill>
            <a:blip r:embed="rId2">
              <a:alphaModFix amt="81000"/>
            </a:blip>
            <a:stretch>
              <a:fillRect t="-194355"/>
            </a:stretch>
          </a:blipFill>
        </p:spPr>
        <p:txBody>
          <a:bodyPr/>
          <a:lstStyle/>
          <a:p>
            <a:endParaRPr lang="en-US"/>
          </a:p>
        </p:txBody>
      </p:sp>
      <p:sp>
        <p:nvSpPr>
          <p:cNvPr id="6" name="TextBox 6">
            <a:extLst>
              <a:ext uri="{FF2B5EF4-FFF2-40B4-BE49-F238E27FC236}">
                <a16:creationId xmlns:a16="http://schemas.microsoft.com/office/drawing/2014/main" id="{C40E93FB-0746-9DBE-90A9-FDDD281B1DFE}"/>
              </a:ext>
            </a:extLst>
          </p:cNvPr>
          <p:cNvSpPr txBox="1"/>
          <p:nvPr/>
        </p:nvSpPr>
        <p:spPr>
          <a:xfrm>
            <a:off x="762000" y="3314700"/>
            <a:ext cx="14825787" cy="4616648"/>
          </a:xfrm>
          <a:prstGeom prst="rect">
            <a:avLst/>
          </a:prstGeom>
        </p:spPr>
        <p:txBody>
          <a:bodyPr lIns="0" tIns="0" rIns="0" bIns="0" rtlCol="0" anchor="t">
            <a:spAutoFit/>
          </a:bodyPr>
          <a:lstStyle/>
          <a:p>
            <a:pPr algn="l"/>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14</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“You are the light of the world. A city set on a hill cannot be hidden.</a:t>
            </a:r>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 15</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Nor do people light a lamp and put it under a basket, but on a stand, and it gives light to all in the house. </a:t>
            </a:r>
            <a:endParaRPr lang="en-US" sz="10331" dirty="0">
              <a:solidFill>
                <a:srgbClr val="FFFFF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B27905E9-BBCB-1A1B-8B30-849218A8DC9F}"/>
              </a:ext>
            </a:extLst>
          </p:cNvPr>
          <p:cNvSpPr txBox="1"/>
          <p:nvPr/>
        </p:nvSpPr>
        <p:spPr>
          <a:xfrm>
            <a:off x="762000" y="723900"/>
            <a:ext cx="11353800" cy="1846659"/>
          </a:xfrm>
          <a:prstGeom prst="rect">
            <a:avLst/>
          </a:prstGeom>
        </p:spPr>
        <p:txBody>
          <a:bodyPr wrap="square" lIns="0" tIns="0" rIns="0" bIns="0" rtlCol="0" anchor="t">
            <a:spAutoFit/>
          </a:bodyPr>
          <a:lstStyle/>
          <a:p>
            <a:pPr algn="l"/>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Be influential light by going public with it.</a:t>
            </a:r>
          </a:p>
        </p:txBody>
      </p:sp>
      <p:grpSp>
        <p:nvGrpSpPr>
          <p:cNvPr id="8" name="Group 8">
            <a:extLst>
              <a:ext uri="{FF2B5EF4-FFF2-40B4-BE49-F238E27FC236}">
                <a16:creationId xmlns:a16="http://schemas.microsoft.com/office/drawing/2014/main" id="{44530610-7415-AB7A-BE6D-F38683547A32}"/>
              </a:ext>
            </a:extLst>
          </p:cNvPr>
          <p:cNvGrpSpPr/>
          <p:nvPr/>
        </p:nvGrpSpPr>
        <p:grpSpPr>
          <a:xfrm rot="-10800000">
            <a:off x="16350142" y="-4"/>
            <a:ext cx="1965797" cy="10287001"/>
            <a:chOff x="0" y="0"/>
            <a:chExt cx="696481" cy="2809679"/>
          </a:xfrm>
        </p:grpSpPr>
        <p:sp>
          <p:nvSpPr>
            <p:cNvPr id="9" name="Freeform 9">
              <a:extLst>
                <a:ext uri="{FF2B5EF4-FFF2-40B4-BE49-F238E27FC236}">
                  <a16:creationId xmlns:a16="http://schemas.microsoft.com/office/drawing/2014/main" id="{FB16C76D-11D7-F08D-6048-4B2AE7C949BF}"/>
                </a:ext>
              </a:extLst>
            </p:cNvPr>
            <p:cNvSpPr/>
            <p:nvPr/>
          </p:nvSpPr>
          <p:spPr>
            <a:xfrm>
              <a:off x="0" y="0"/>
              <a:ext cx="696481" cy="2809679"/>
            </a:xfrm>
            <a:custGeom>
              <a:avLst/>
              <a:gdLst/>
              <a:ahLst/>
              <a:cxnLst/>
              <a:rect l="l" t="t" r="r" b="b"/>
              <a:pathLst>
                <a:path w="696481" h="2809679">
                  <a:moveTo>
                    <a:pt x="0" y="0"/>
                  </a:moveTo>
                  <a:lnTo>
                    <a:pt x="696481" y="0"/>
                  </a:lnTo>
                  <a:lnTo>
                    <a:pt x="696481" y="2809679"/>
                  </a:lnTo>
                  <a:lnTo>
                    <a:pt x="0" y="2809679"/>
                  </a:lnTo>
                  <a:close/>
                </a:path>
              </a:pathLst>
            </a:custGeom>
            <a:solidFill>
              <a:srgbClr val="224C6F">
                <a:alpha val="49804"/>
              </a:srgbClr>
            </a:solidFill>
          </p:spPr>
          <p:txBody>
            <a:bodyPr/>
            <a:lstStyle/>
            <a:p>
              <a:endParaRPr lang="en-US"/>
            </a:p>
          </p:txBody>
        </p:sp>
        <p:sp>
          <p:nvSpPr>
            <p:cNvPr id="10" name="TextBox 10">
              <a:extLst>
                <a:ext uri="{FF2B5EF4-FFF2-40B4-BE49-F238E27FC236}">
                  <a16:creationId xmlns:a16="http://schemas.microsoft.com/office/drawing/2014/main" id="{899B92E5-1129-355F-AB17-3379F21434B4}"/>
                </a:ext>
              </a:extLst>
            </p:cNvPr>
            <p:cNvSpPr txBox="1"/>
            <p:nvPr/>
          </p:nvSpPr>
          <p:spPr>
            <a:xfrm>
              <a:off x="0" y="-38100"/>
              <a:ext cx="696481"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89980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4C6F"/>
        </a:solidFill>
        <a:effectLst/>
      </p:bgPr>
    </p:bg>
    <p:spTree>
      <p:nvGrpSpPr>
        <p:cNvPr id="1" name="">
          <a:extLst>
            <a:ext uri="{FF2B5EF4-FFF2-40B4-BE49-F238E27FC236}">
              <a16:creationId xmlns:a16="http://schemas.microsoft.com/office/drawing/2014/main" id="{6E8D3A59-FC08-92AC-7771-22389E6EEC0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C62AA51-3280-31FB-FF89-787D52E84027}"/>
              </a:ext>
            </a:extLst>
          </p:cNvPr>
          <p:cNvGrpSpPr/>
          <p:nvPr/>
        </p:nvGrpSpPr>
        <p:grpSpPr>
          <a:xfrm>
            <a:off x="16129322" y="0"/>
            <a:ext cx="2158678" cy="10287000"/>
            <a:chOff x="0" y="0"/>
            <a:chExt cx="812800" cy="4193493"/>
          </a:xfrm>
        </p:grpSpPr>
        <p:sp>
          <p:nvSpPr>
            <p:cNvPr id="3" name="Freeform 3">
              <a:extLst>
                <a:ext uri="{FF2B5EF4-FFF2-40B4-BE49-F238E27FC236}">
                  <a16:creationId xmlns:a16="http://schemas.microsoft.com/office/drawing/2014/main" id="{61B6E82F-D2E5-0145-E86D-AD732B6A1C5A}"/>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ABBDCD"/>
            </a:solidFill>
          </p:spPr>
          <p:txBody>
            <a:bodyPr/>
            <a:lstStyle/>
            <a:p>
              <a:endParaRPr lang="en-US"/>
            </a:p>
          </p:txBody>
        </p:sp>
        <p:sp>
          <p:nvSpPr>
            <p:cNvPr id="4" name="TextBox 4">
              <a:extLst>
                <a:ext uri="{FF2B5EF4-FFF2-40B4-BE49-F238E27FC236}">
                  <a16:creationId xmlns:a16="http://schemas.microsoft.com/office/drawing/2014/main" id="{131114C9-0C47-90FA-08C2-85EFDFE1DBDA}"/>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6924BDBB-B1D9-275C-FE1A-0BC73CE8BAF0}"/>
              </a:ext>
            </a:extLst>
          </p:cNvPr>
          <p:cNvSpPr/>
          <p:nvPr/>
        </p:nvSpPr>
        <p:spPr>
          <a:xfrm rot="5400000">
            <a:off x="12161602" y="4160602"/>
            <a:ext cx="10287000" cy="1965797"/>
          </a:xfrm>
          <a:custGeom>
            <a:avLst/>
            <a:gdLst/>
            <a:ahLst/>
            <a:cxnLst/>
            <a:rect l="l" t="t" r="r" b="b"/>
            <a:pathLst>
              <a:path w="10287000" h="1965797">
                <a:moveTo>
                  <a:pt x="0" y="0"/>
                </a:moveTo>
                <a:lnTo>
                  <a:pt x="10287000" y="0"/>
                </a:lnTo>
                <a:lnTo>
                  <a:pt x="10287000" y="1965796"/>
                </a:lnTo>
                <a:lnTo>
                  <a:pt x="0" y="1965796"/>
                </a:lnTo>
                <a:lnTo>
                  <a:pt x="0" y="0"/>
                </a:lnTo>
                <a:close/>
              </a:path>
            </a:pathLst>
          </a:custGeom>
          <a:blipFill>
            <a:blip r:embed="rId2">
              <a:alphaModFix amt="81000"/>
            </a:blip>
            <a:stretch>
              <a:fillRect t="-194355"/>
            </a:stretch>
          </a:blipFill>
        </p:spPr>
        <p:txBody>
          <a:bodyPr/>
          <a:lstStyle/>
          <a:p>
            <a:endParaRPr lang="en-US"/>
          </a:p>
        </p:txBody>
      </p:sp>
      <p:sp>
        <p:nvSpPr>
          <p:cNvPr id="6" name="TextBox 6">
            <a:extLst>
              <a:ext uri="{FF2B5EF4-FFF2-40B4-BE49-F238E27FC236}">
                <a16:creationId xmlns:a16="http://schemas.microsoft.com/office/drawing/2014/main" id="{45845C87-433B-C23A-4494-42F6FB0FF9E6}"/>
              </a:ext>
            </a:extLst>
          </p:cNvPr>
          <p:cNvSpPr txBox="1"/>
          <p:nvPr/>
        </p:nvSpPr>
        <p:spPr>
          <a:xfrm>
            <a:off x="762000" y="3314700"/>
            <a:ext cx="14825787" cy="3693319"/>
          </a:xfrm>
          <a:prstGeom prst="rect">
            <a:avLst/>
          </a:prstGeom>
        </p:spPr>
        <p:txBody>
          <a:bodyPr lIns="0" tIns="0" rIns="0" bIns="0" rtlCol="0" anchor="t">
            <a:spAutoFit/>
          </a:bodyPr>
          <a:lstStyle/>
          <a:p>
            <a:pPr algn="l"/>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16</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In the same way, let your light shine before others, so that they may see your good works and give glory to your Father who is in heaven.</a:t>
            </a:r>
            <a:endParaRPr lang="en-US" sz="10331" dirty="0">
              <a:solidFill>
                <a:srgbClr val="FFFFF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4D14748D-5AE1-9E3A-22D4-F8E5A96AB654}"/>
              </a:ext>
            </a:extLst>
          </p:cNvPr>
          <p:cNvSpPr txBox="1"/>
          <p:nvPr/>
        </p:nvSpPr>
        <p:spPr>
          <a:xfrm>
            <a:off x="762000" y="723900"/>
            <a:ext cx="10210800" cy="1846659"/>
          </a:xfrm>
          <a:prstGeom prst="rect">
            <a:avLst/>
          </a:prstGeom>
        </p:spPr>
        <p:txBody>
          <a:bodyPr wrap="square" lIns="0" tIns="0" rIns="0" bIns="0" rtlCol="0" anchor="t">
            <a:spAutoFit/>
          </a:bodyPr>
          <a:lstStyle/>
          <a:p>
            <a:pPr algn="l"/>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 Be influential light by doing works that glorify God.</a:t>
            </a:r>
          </a:p>
        </p:txBody>
      </p:sp>
      <p:grpSp>
        <p:nvGrpSpPr>
          <p:cNvPr id="8" name="Group 8">
            <a:extLst>
              <a:ext uri="{FF2B5EF4-FFF2-40B4-BE49-F238E27FC236}">
                <a16:creationId xmlns:a16="http://schemas.microsoft.com/office/drawing/2014/main" id="{24F18B6C-3DCA-EA16-A8BE-E720C5493178}"/>
              </a:ext>
            </a:extLst>
          </p:cNvPr>
          <p:cNvGrpSpPr/>
          <p:nvPr/>
        </p:nvGrpSpPr>
        <p:grpSpPr>
          <a:xfrm rot="-10800000">
            <a:off x="16350142" y="-4"/>
            <a:ext cx="1965797" cy="10287001"/>
            <a:chOff x="0" y="0"/>
            <a:chExt cx="696481" cy="2809679"/>
          </a:xfrm>
        </p:grpSpPr>
        <p:sp>
          <p:nvSpPr>
            <p:cNvPr id="9" name="Freeform 9">
              <a:extLst>
                <a:ext uri="{FF2B5EF4-FFF2-40B4-BE49-F238E27FC236}">
                  <a16:creationId xmlns:a16="http://schemas.microsoft.com/office/drawing/2014/main" id="{5303DBCB-10A8-1FE9-4654-204910B1F2EB}"/>
                </a:ext>
              </a:extLst>
            </p:cNvPr>
            <p:cNvSpPr/>
            <p:nvPr/>
          </p:nvSpPr>
          <p:spPr>
            <a:xfrm>
              <a:off x="0" y="0"/>
              <a:ext cx="696481" cy="2809679"/>
            </a:xfrm>
            <a:custGeom>
              <a:avLst/>
              <a:gdLst/>
              <a:ahLst/>
              <a:cxnLst/>
              <a:rect l="l" t="t" r="r" b="b"/>
              <a:pathLst>
                <a:path w="696481" h="2809679">
                  <a:moveTo>
                    <a:pt x="0" y="0"/>
                  </a:moveTo>
                  <a:lnTo>
                    <a:pt x="696481" y="0"/>
                  </a:lnTo>
                  <a:lnTo>
                    <a:pt x="696481" y="2809679"/>
                  </a:lnTo>
                  <a:lnTo>
                    <a:pt x="0" y="2809679"/>
                  </a:lnTo>
                  <a:close/>
                </a:path>
              </a:pathLst>
            </a:custGeom>
            <a:solidFill>
              <a:srgbClr val="224C6F">
                <a:alpha val="49804"/>
              </a:srgbClr>
            </a:solidFill>
          </p:spPr>
          <p:txBody>
            <a:bodyPr/>
            <a:lstStyle/>
            <a:p>
              <a:endParaRPr lang="en-US"/>
            </a:p>
          </p:txBody>
        </p:sp>
        <p:sp>
          <p:nvSpPr>
            <p:cNvPr id="10" name="TextBox 10">
              <a:extLst>
                <a:ext uri="{FF2B5EF4-FFF2-40B4-BE49-F238E27FC236}">
                  <a16:creationId xmlns:a16="http://schemas.microsoft.com/office/drawing/2014/main" id="{15139713-CFF9-D4CD-0199-8DFF71294929}"/>
                </a:ext>
              </a:extLst>
            </p:cNvPr>
            <p:cNvSpPr txBox="1"/>
            <p:nvPr/>
          </p:nvSpPr>
          <p:spPr>
            <a:xfrm>
              <a:off x="0" y="-38100"/>
              <a:ext cx="696481" cy="2847779"/>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76423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4C6F"/>
        </a:solidFill>
        <a:effectLst/>
      </p:bgPr>
    </p:bg>
    <p:spTree>
      <p:nvGrpSpPr>
        <p:cNvPr id="1" name="">
          <a:extLst>
            <a:ext uri="{FF2B5EF4-FFF2-40B4-BE49-F238E27FC236}">
              <a16:creationId xmlns:a16="http://schemas.microsoft.com/office/drawing/2014/main" id="{A13CDE17-7A31-C0AC-7F87-490966188B0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B97FBAE-615C-F0DE-1FF5-B67C02D085F7}"/>
              </a:ext>
            </a:extLst>
          </p:cNvPr>
          <p:cNvGrpSpPr/>
          <p:nvPr/>
        </p:nvGrpSpPr>
        <p:grpSpPr>
          <a:xfrm>
            <a:off x="16129322" y="0"/>
            <a:ext cx="2158678" cy="10287000"/>
            <a:chOff x="0" y="0"/>
            <a:chExt cx="812800" cy="4193493"/>
          </a:xfrm>
        </p:grpSpPr>
        <p:sp>
          <p:nvSpPr>
            <p:cNvPr id="3" name="Freeform 3">
              <a:extLst>
                <a:ext uri="{FF2B5EF4-FFF2-40B4-BE49-F238E27FC236}">
                  <a16:creationId xmlns:a16="http://schemas.microsoft.com/office/drawing/2014/main" id="{5B2C3CAF-07D4-2BFD-D9D2-99EB2584C4E3}"/>
                </a:ext>
              </a:extLst>
            </p:cNvPr>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ABBDCD"/>
            </a:solidFill>
          </p:spPr>
          <p:txBody>
            <a:bodyPr/>
            <a:lstStyle/>
            <a:p>
              <a:endParaRPr lang="en-US"/>
            </a:p>
          </p:txBody>
        </p:sp>
        <p:sp>
          <p:nvSpPr>
            <p:cNvPr id="4" name="TextBox 4">
              <a:extLst>
                <a:ext uri="{FF2B5EF4-FFF2-40B4-BE49-F238E27FC236}">
                  <a16:creationId xmlns:a16="http://schemas.microsoft.com/office/drawing/2014/main" id="{00A6B4F6-C3D4-7A44-D908-ADD5657F1139}"/>
                </a:ext>
              </a:extLst>
            </p:cNvPr>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54B37A66-03A5-2933-A982-662A46B45B22}"/>
              </a:ext>
            </a:extLst>
          </p:cNvPr>
          <p:cNvSpPr/>
          <p:nvPr/>
        </p:nvSpPr>
        <p:spPr>
          <a:xfrm rot="5400000">
            <a:off x="12161602" y="4160602"/>
            <a:ext cx="10287000" cy="1965797"/>
          </a:xfrm>
          <a:custGeom>
            <a:avLst/>
            <a:gdLst/>
            <a:ahLst/>
            <a:cxnLst/>
            <a:rect l="l" t="t" r="r" b="b"/>
            <a:pathLst>
              <a:path w="10287000" h="1965797">
                <a:moveTo>
                  <a:pt x="0" y="0"/>
                </a:moveTo>
                <a:lnTo>
                  <a:pt x="10287000" y="0"/>
                </a:lnTo>
                <a:lnTo>
                  <a:pt x="10287000" y="1965796"/>
                </a:lnTo>
                <a:lnTo>
                  <a:pt x="0" y="1965796"/>
                </a:lnTo>
                <a:lnTo>
                  <a:pt x="0" y="0"/>
                </a:lnTo>
                <a:close/>
              </a:path>
            </a:pathLst>
          </a:custGeom>
          <a:blipFill>
            <a:blip r:embed="rId2">
              <a:alphaModFix amt="81000"/>
            </a:blip>
            <a:stretch>
              <a:fillRect t="-194355"/>
            </a:stretch>
          </a:blipFill>
        </p:spPr>
        <p:txBody>
          <a:bodyPr/>
          <a:lstStyle/>
          <a:p>
            <a:endParaRPr lang="en-US"/>
          </a:p>
        </p:txBody>
      </p:sp>
      <p:sp>
        <p:nvSpPr>
          <p:cNvPr id="6" name="TextBox 6">
            <a:extLst>
              <a:ext uri="{FF2B5EF4-FFF2-40B4-BE49-F238E27FC236}">
                <a16:creationId xmlns:a16="http://schemas.microsoft.com/office/drawing/2014/main" id="{30FE5BD3-2F6F-FA7F-574D-5E9CFC176964}"/>
              </a:ext>
            </a:extLst>
          </p:cNvPr>
          <p:cNvSpPr txBox="1"/>
          <p:nvPr/>
        </p:nvSpPr>
        <p:spPr>
          <a:xfrm>
            <a:off x="783102" y="4457700"/>
            <a:ext cx="11201399" cy="4616648"/>
          </a:xfrm>
          <a:prstGeom prst="rect">
            <a:avLst/>
          </a:prstGeom>
        </p:spPr>
        <p:txBody>
          <a:bodyPr wrap="square" lIns="0" tIns="0" rIns="0" bIns="0" rtlCol="0" anchor="t">
            <a:spAutoFit/>
          </a:bodyPr>
          <a:lstStyle/>
          <a:p>
            <a:pPr algn="l"/>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16</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In the same way, let your light shine before others, so that they may see your good works and give glory to your Father who is in heaven.</a:t>
            </a:r>
            <a:endParaRPr lang="en-US" sz="10331" dirty="0">
              <a:solidFill>
                <a:srgbClr val="FFFFF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6D2E0F99-C0AB-DE19-C49A-B35CABEF264D}"/>
              </a:ext>
            </a:extLst>
          </p:cNvPr>
          <p:cNvSpPr txBox="1"/>
          <p:nvPr/>
        </p:nvSpPr>
        <p:spPr>
          <a:xfrm>
            <a:off x="762000" y="723900"/>
            <a:ext cx="10287000" cy="1846659"/>
          </a:xfrm>
          <a:prstGeom prst="rect">
            <a:avLst/>
          </a:prstGeom>
        </p:spPr>
        <p:txBody>
          <a:bodyPr wrap="square" lIns="0" tIns="0" rIns="0" bIns="0" rtlCol="0" anchor="t">
            <a:spAutoFit/>
          </a:bodyPr>
          <a:lstStyle/>
          <a:p>
            <a:pPr algn="l"/>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Be influential light by doing works that glorify God.</a:t>
            </a:r>
          </a:p>
        </p:txBody>
      </p:sp>
      <p:grpSp>
        <p:nvGrpSpPr>
          <p:cNvPr id="8" name="Group 8">
            <a:extLst>
              <a:ext uri="{FF2B5EF4-FFF2-40B4-BE49-F238E27FC236}">
                <a16:creationId xmlns:a16="http://schemas.microsoft.com/office/drawing/2014/main" id="{DE6C30C7-F4C1-3FD1-9C44-2280A1C8136E}"/>
              </a:ext>
            </a:extLst>
          </p:cNvPr>
          <p:cNvGrpSpPr/>
          <p:nvPr/>
        </p:nvGrpSpPr>
        <p:grpSpPr>
          <a:xfrm rot="-10800000">
            <a:off x="16350142" y="-4"/>
            <a:ext cx="1965797" cy="10287001"/>
            <a:chOff x="0" y="0"/>
            <a:chExt cx="696481" cy="2809679"/>
          </a:xfrm>
        </p:grpSpPr>
        <p:sp>
          <p:nvSpPr>
            <p:cNvPr id="9" name="Freeform 9">
              <a:extLst>
                <a:ext uri="{FF2B5EF4-FFF2-40B4-BE49-F238E27FC236}">
                  <a16:creationId xmlns:a16="http://schemas.microsoft.com/office/drawing/2014/main" id="{E91920EE-5825-0204-FDBC-7B55D781D0C1}"/>
                </a:ext>
              </a:extLst>
            </p:cNvPr>
            <p:cNvSpPr/>
            <p:nvPr/>
          </p:nvSpPr>
          <p:spPr>
            <a:xfrm>
              <a:off x="0" y="0"/>
              <a:ext cx="696481" cy="2809679"/>
            </a:xfrm>
            <a:custGeom>
              <a:avLst/>
              <a:gdLst/>
              <a:ahLst/>
              <a:cxnLst/>
              <a:rect l="l" t="t" r="r" b="b"/>
              <a:pathLst>
                <a:path w="696481" h="2809679">
                  <a:moveTo>
                    <a:pt x="0" y="0"/>
                  </a:moveTo>
                  <a:lnTo>
                    <a:pt x="696481" y="0"/>
                  </a:lnTo>
                  <a:lnTo>
                    <a:pt x="696481" y="2809679"/>
                  </a:lnTo>
                  <a:lnTo>
                    <a:pt x="0" y="2809679"/>
                  </a:lnTo>
                  <a:close/>
                </a:path>
              </a:pathLst>
            </a:custGeom>
            <a:solidFill>
              <a:srgbClr val="224C6F">
                <a:alpha val="49804"/>
              </a:srgbClr>
            </a:solidFill>
          </p:spPr>
          <p:txBody>
            <a:bodyPr/>
            <a:lstStyle/>
            <a:p>
              <a:endParaRPr lang="en-US"/>
            </a:p>
          </p:txBody>
        </p:sp>
        <p:sp>
          <p:nvSpPr>
            <p:cNvPr id="10" name="TextBox 10">
              <a:extLst>
                <a:ext uri="{FF2B5EF4-FFF2-40B4-BE49-F238E27FC236}">
                  <a16:creationId xmlns:a16="http://schemas.microsoft.com/office/drawing/2014/main" id="{03844036-4E0A-5010-8922-552B51C30413}"/>
                </a:ext>
              </a:extLst>
            </p:cNvPr>
            <p:cNvSpPr txBox="1"/>
            <p:nvPr/>
          </p:nvSpPr>
          <p:spPr>
            <a:xfrm>
              <a:off x="0" y="-38100"/>
              <a:ext cx="696481" cy="2847779"/>
            </a:xfrm>
            <a:prstGeom prst="rect">
              <a:avLst/>
            </a:prstGeom>
          </p:spPr>
          <p:txBody>
            <a:bodyPr lIns="50800" tIns="50800" rIns="50800" bIns="50800" rtlCol="0" anchor="ctr"/>
            <a:lstStyle/>
            <a:p>
              <a:pPr algn="ctr">
                <a:lnSpc>
                  <a:spcPts val="2659"/>
                </a:lnSpc>
              </a:pPr>
              <a:endParaRPr/>
            </a:p>
          </p:txBody>
        </p:sp>
      </p:grpSp>
      <p:pic>
        <p:nvPicPr>
          <p:cNvPr id="12" name="Picture 11">
            <a:extLst>
              <a:ext uri="{FF2B5EF4-FFF2-40B4-BE49-F238E27FC236}">
                <a16:creationId xmlns:a16="http://schemas.microsoft.com/office/drawing/2014/main" id="{EA404AD2-7A33-AE2E-9D3C-8ACA81BAED5F}"/>
              </a:ext>
            </a:extLst>
          </p:cNvPr>
          <p:cNvPicPr>
            <a:picLocks noChangeAspect="1"/>
          </p:cNvPicPr>
          <p:nvPr/>
        </p:nvPicPr>
        <p:blipFill>
          <a:blip r:embed="rId3"/>
          <a:srcRect t="10975" r="47652" b="14369"/>
          <a:stretch>
            <a:fillRect/>
          </a:stretch>
        </p:blipFill>
        <p:spPr>
          <a:xfrm>
            <a:off x="13100382" y="3551502"/>
            <a:ext cx="5095875" cy="6705601"/>
          </a:xfrm>
          <a:prstGeom prst="rect">
            <a:avLst/>
          </a:prstGeom>
        </p:spPr>
      </p:pic>
      <p:pic>
        <p:nvPicPr>
          <p:cNvPr id="14" name="Picture 13">
            <a:extLst>
              <a:ext uri="{FF2B5EF4-FFF2-40B4-BE49-F238E27FC236}">
                <a16:creationId xmlns:a16="http://schemas.microsoft.com/office/drawing/2014/main" id="{218E79B3-6D75-B7AC-8394-7A405EE17DE6}"/>
              </a:ext>
            </a:extLst>
          </p:cNvPr>
          <p:cNvPicPr>
            <a:picLocks noChangeAspect="1"/>
          </p:cNvPicPr>
          <p:nvPr/>
        </p:nvPicPr>
        <p:blipFill>
          <a:blip r:embed="rId4"/>
          <a:stretch>
            <a:fillRect/>
          </a:stretch>
        </p:blipFill>
        <p:spPr>
          <a:xfrm>
            <a:off x="13100381" y="29897"/>
            <a:ext cx="5095875" cy="3500983"/>
          </a:xfrm>
          <a:prstGeom prst="rect">
            <a:avLst/>
          </a:prstGeom>
        </p:spPr>
      </p:pic>
    </p:spTree>
    <p:extLst>
      <p:ext uri="{BB962C8B-B14F-4D97-AF65-F5344CB8AC3E}">
        <p14:creationId xmlns:p14="http://schemas.microsoft.com/office/powerpoint/2010/main" val="33606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0C29E-91E1-320C-7C05-B9E78598F706}"/>
            </a:ext>
          </a:extLst>
        </p:cNvPr>
        <p:cNvGrpSpPr/>
        <p:nvPr/>
      </p:nvGrpSpPr>
      <p:grpSpPr>
        <a:xfrm>
          <a:off x="0" y="0"/>
          <a:ext cx="0" cy="0"/>
          <a:chOff x="0" y="0"/>
          <a:chExt cx="0" cy="0"/>
        </a:xfrm>
      </p:grpSpPr>
      <p:sp>
        <p:nvSpPr>
          <p:cNvPr id="9" name="Subtitle 8">
            <a:extLst>
              <a:ext uri="{FF2B5EF4-FFF2-40B4-BE49-F238E27FC236}">
                <a16:creationId xmlns:a16="http://schemas.microsoft.com/office/drawing/2014/main" id="{F587BD34-E449-37F2-1C9E-F8FA4D97B066}"/>
              </a:ext>
            </a:extLst>
          </p:cNvPr>
          <p:cNvSpPr>
            <a:spLocks noGrp="1"/>
          </p:cNvSpPr>
          <p:nvPr>
            <p:ph type="subTitle" idx="1"/>
          </p:nvPr>
        </p:nvSpPr>
        <p:spPr/>
        <p:txBody>
          <a:bodyPr/>
          <a:lstStyle/>
          <a:p>
            <a:endParaRPr lang="en-US"/>
          </a:p>
        </p:txBody>
      </p:sp>
      <p:pic>
        <p:nvPicPr>
          <p:cNvPr id="11" name="Picture 10">
            <a:extLst>
              <a:ext uri="{FF2B5EF4-FFF2-40B4-BE49-F238E27FC236}">
                <a16:creationId xmlns:a16="http://schemas.microsoft.com/office/drawing/2014/main" id="{D8DE2EFA-DB67-6527-F85F-F1FA8FEEA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08460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5280"/>
            <a:ext cx="18288000" cy="10472280"/>
          </a:xfrm>
          <a:custGeom>
            <a:avLst/>
            <a:gdLst/>
            <a:ahLst/>
            <a:cxnLst/>
            <a:rect l="l" t="t" r="r" b="b"/>
            <a:pathLst>
              <a:path w="18288000" h="10472280">
                <a:moveTo>
                  <a:pt x="0" y="0"/>
                </a:moveTo>
                <a:lnTo>
                  <a:pt x="18288000" y="0"/>
                </a:lnTo>
                <a:lnTo>
                  <a:pt x="18288000" y="10472280"/>
                </a:lnTo>
                <a:lnTo>
                  <a:pt x="0" y="10472280"/>
                </a:lnTo>
                <a:lnTo>
                  <a:pt x="0" y="0"/>
                </a:lnTo>
                <a:close/>
              </a:path>
            </a:pathLst>
          </a:custGeom>
          <a:blipFill>
            <a:blip r:embed="rId2"/>
            <a:stretch>
              <a:fillRect l="-2801" r="-2801" b="-3734"/>
            </a:stretch>
          </a:blipFill>
        </p:spPr>
        <p:txBody>
          <a:bodyPr/>
          <a:lstStyle/>
          <a:p>
            <a:endParaRPr lang="en-US" dirty="0"/>
          </a:p>
        </p:txBody>
      </p:sp>
      <p:grpSp>
        <p:nvGrpSpPr>
          <p:cNvPr id="3" name="Group 3"/>
          <p:cNvGrpSpPr/>
          <p:nvPr/>
        </p:nvGrpSpPr>
        <p:grpSpPr>
          <a:xfrm>
            <a:off x="1028700" y="1019347"/>
            <a:ext cx="16230600" cy="8238953"/>
            <a:chOff x="0" y="0"/>
            <a:chExt cx="4274726" cy="2169930"/>
          </a:xfrm>
        </p:grpSpPr>
        <p:sp>
          <p:nvSpPr>
            <p:cNvPr id="4" name="Freeform 4"/>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224C6F"/>
            </a:solidFill>
          </p:spPr>
          <p:txBody>
            <a:bodyPr/>
            <a:lstStyle/>
            <a:p>
              <a:endParaRPr lang="en-US"/>
            </a:p>
          </p:txBody>
        </p:sp>
        <p:sp>
          <p:nvSpPr>
            <p:cNvPr id="5" name="TextBox 5"/>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pic>
        <p:nvPicPr>
          <p:cNvPr id="9" name="Content Placeholder 7" descr="A picture containing sky, outdoor, grass, rock&#10;&#10;Description automatically generated">
            <a:extLst>
              <a:ext uri="{FF2B5EF4-FFF2-40B4-BE49-F238E27FC236}">
                <a16:creationId xmlns:a16="http://schemas.microsoft.com/office/drawing/2014/main" id="{7E839867-E615-EBA7-B487-240F2CADAE75}"/>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2612" r="21388" b="-1"/>
          <a:stretch/>
        </p:blipFill>
        <p:spPr>
          <a:xfrm>
            <a:off x="5791200" y="1019347"/>
            <a:ext cx="11468100" cy="8204371"/>
          </a:xfrm>
          <a:prstGeom prst="rect">
            <a:avLst/>
          </a:prstGeom>
        </p:spPr>
      </p:pic>
      <p:pic>
        <p:nvPicPr>
          <p:cNvPr id="10" name="Content Placeholder 11" descr="A picture containing sky, outdoor&#10;&#10;Description automatically generated">
            <a:extLst>
              <a:ext uri="{FF2B5EF4-FFF2-40B4-BE49-F238E27FC236}">
                <a16:creationId xmlns:a16="http://schemas.microsoft.com/office/drawing/2014/main" id="{EB0BCCCE-B0AD-D9F7-C652-2F44A71EA5BB}"/>
              </a:ext>
            </a:extLst>
          </p:cNvPr>
          <p:cNvPicPr>
            <a:picLocks noChangeAspect="1"/>
          </p:cNvPicPr>
          <p:nvPr/>
        </p:nvPicPr>
        <p:blipFill rotWithShape="1">
          <a:blip r:embed="rId4">
            <a:extLst>
              <a:ext uri="{28A0092B-C50C-407E-A947-70E740481C1C}">
                <a14:useLocalDpi xmlns:a14="http://schemas.microsoft.com/office/drawing/2010/main" val="0"/>
              </a:ext>
            </a:extLst>
          </a:blip>
          <a:srcRect l="28370" r="23446" b="-2"/>
          <a:stretch/>
        </p:blipFill>
        <p:spPr>
          <a:xfrm>
            <a:off x="1028700" y="982991"/>
            <a:ext cx="4762500" cy="6301209"/>
          </a:xfrm>
          <a:custGeom>
            <a:avLst/>
            <a:gdLst/>
            <a:ahLst/>
            <a:cxnLst/>
            <a:rect l="l" t="t" r="r" b="b"/>
            <a:pathLst>
              <a:path w="4607403" h="4572000">
                <a:moveTo>
                  <a:pt x="0" y="0"/>
                </a:moveTo>
                <a:lnTo>
                  <a:pt x="4444457" y="0"/>
                </a:lnTo>
                <a:cubicBezTo>
                  <a:pt x="4534450" y="0"/>
                  <a:pt x="4607403" y="72953"/>
                  <a:pt x="4607403" y="162946"/>
                </a:cubicBezTo>
                <a:lnTo>
                  <a:pt x="4607403" y="4409054"/>
                </a:lnTo>
                <a:cubicBezTo>
                  <a:pt x="4607403" y="4499047"/>
                  <a:pt x="4534450" y="4572000"/>
                  <a:pt x="4444457" y="4572000"/>
                </a:cubicBezTo>
                <a:lnTo>
                  <a:pt x="0" y="4572000"/>
                </a:lnTo>
                <a:close/>
              </a:path>
            </a:pathLst>
          </a:custGeom>
          <a:effectLst>
            <a:outerShdw blurRad="25400" dir="17880000">
              <a:srgbClr val="000000">
                <a:alpha val="46000"/>
              </a:srgbClr>
            </a:outerShdw>
          </a:effectLst>
        </p:spPr>
      </p:pic>
      <p:sp>
        <p:nvSpPr>
          <p:cNvPr id="6" name="TextBox 6"/>
          <p:cNvSpPr txBox="1"/>
          <p:nvPr/>
        </p:nvSpPr>
        <p:spPr>
          <a:xfrm>
            <a:off x="1219200" y="7523382"/>
            <a:ext cx="15564580" cy="1145085"/>
          </a:xfrm>
          <a:prstGeom prst="rect">
            <a:avLst/>
          </a:prstGeom>
        </p:spPr>
        <p:txBody>
          <a:bodyPr lIns="0" tIns="0" rIns="0" bIns="0" rtlCol="0" anchor="t">
            <a:spAutoFit/>
          </a:bodyPr>
          <a:lstStyle/>
          <a:p>
            <a:pPr algn="ctr">
              <a:lnSpc>
                <a:spcPts val="8563"/>
              </a:lnSpc>
            </a:pPr>
            <a:r>
              <a:rPr lang="en-US" sz="8649" dirty="0">
                <a:solidFill>
                  <a:srgbClr val="FFFFFF"/>
                </a:solidFill>
                <a:latin typeface="Montserrat"/>
                <a:ea typeface="Montserrat"/>
                <a:cs typeface="Montserrat"/>
                <a:sym typeface="Montserrat"/>
              </a:rPr>
              <a:t> </a:t>
            </a:r>
            <a:endParaRPr lang="en-US" sz="8649" dirty="0">
              <a:solidFill>
                <a:srgbClr val="FFE08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159B8-304A-2255-91C6-D3B98397267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66719F-D850-4164-20A2-1D259A92A399}"/>
              </a:ext>
            </a:extLst>
          </p:cNvPr>
          <p:cNvSpPr/>
          <p:nvPr/>
        </p:nvSpPr>
        <p:spPr>
          <a:xfrm>
            <a:off x="0" y="-185280"/>
            <a:ext cx="18288000" cy="10472280"/>
          </a:xfrm>
          <a:custGeom>
            <a:avLst/>
            <a:gdLst/>
            <a:ahLst/>
            <a:cxnLst/>
            <a:rect l="l" t="t" r="r" b="b"/>
            <a:pathLst>
              <a:path w="18288000" h="10472280">
                <a:moveTo>
                  <a:pt x="0" y="0"/>
                </a:moveTo>
                <a:lnTo>
                  <a:pt x="18288000" y="0"/>
                </a:lnTo>
                <a:lnTo>
                  <a:pt x="18288000" y="10472280"/>
                </a:lnTo>
                <a:lnTo>
                  <a:pt x="0" y="10472280"/>
                </a:lnTo>
                <a:lnTo>
                  <a:pt x="0" y="0"/>
                </a:lnTo>
                <a:close/>
              </a:path>
            </a:pathLst>
          </a:custGeom>
          <a:blipFill>
            <a:blip r:embed="rId2"/>
            <a:stretch>
              <a:fillRect l="-2801" r="-2801" b="-3734"/>
            </a:stretch>
          </a:blipFill>
        </p:spPr>
        <p:txBody>
          <a:bodyPr/>
          <a:lstStyle/>
          <a:p>
            <a:endParaRPr lang="en-US" dirty="0"/>
          </a:p>
        </p:txBody>
      </p:sp>
      <p:grpSp>
        <p:nvGrpSpPr>
          <p:cNvPr id="3" name="Group 3">
            <a:extLst>
              <a:ext uri="{FF2B5EF4-FFF2-40B4-BE49-F238E27FC236}">
                <a16:creationId xmlns:a16="http://schemas.microsoft.com/office/drawing/2014/main" id="{1C24E5DB-75A7-56D3-AE6B-A25DE0A6942B}"/>
              </a:ext>
            </a:extLst>
          </p:cNvPr>
          <p:cNvGrpSpPr/>
          <p:nvPr/>
        </p:nvGrpSpPr>
        <p:grpSpPr>
          <a:xfrm>
            <a:off x="1028700" y="1019347"/>
            <a:ext cx="16230600" cy="8238953"/>
            <a:chOff x="0" y="0"/>
            <a:chExt cx="4274726" cy="2169930"/>
          </a:xfrm>
        </p:grpSpPr>
        <p:sp>
          <p:nvSpPr>
            <p:cNvPr id="4" name="Freeform 4">
              <a:extLst>
                <a:ext uri="{FF2B5EF4-FFF2-40B4-BE49-F238E27FC236}">
                  <a16:creationId xmlns:a16="http://schemas.microsoft.com/office/drawing/2014/main" id="{BD58CEDC-5945-EF70-7ABC-C4B18124F971}"/>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224C6F"/>
            </a:solidFill>
          </p:spPr>
          <p:txBody>
            <a:bodyPr/>
            <a:lstStyle/>
            <a:p>
              <a:endParaRPr lang="en-US"/>
            </a:p>
          </p:txBody>
        </p:sp>
        <p:sp>
          <p:nvSpPr>
            <p:cNvPr id="5" name="TextBox 5">
              <a:extLst>
                <a:ext uri="{FF2B5EF4-FFF2-40B4-BE49-F238E27FC236}">
                  <a16:creationId xmlns:a16="http://schemas.microsoft.com/office/drawing/2014/main" id="{286E043B-37D2-7B98-5A86-33D58F423B1C}"/>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pic>
        <p:nvPicPr>
          <p:cNvPr id="10" name="Content Placeholder 11" descr="A picture containing sky, outdoor&#10;&#10;Description automatically generated">
            <a:extLst>
              <a:ext uri="{FF2B5EF4-FFF2-40B4-BE49-F238E27FC236}">
                <a16:creationId xmlns:a16="http://schemas.microsoft.com/office/drawing/2014/main" id="{B49466A2-1309-1437-86F2-5686F9D9BA0C}"/>
              </a:ext>
            </a:extLst>
          </p:cNvPr>
          <p:cNvPicPr>
            <a:picLocks noChangeAspect="1"/>
          </p:cNvPicPr>
          <p:nvPr/>
        </p:nvPicPr>
        <p:blipFill rotWithShape="1">
          <a:blip r:embed="rId3">
            <a:extLst>
              <a:ext uri="{28A0092B-C50C-407E-A947-70E740481C1C}">
                <a14:useLocalDpi xmlns:a14="http://schemas.microsoft.com/office/drawing/2010/main" val="0"/>
              </a:ext>
            </a:extLst>
          </a:blip>
          <a:srcRect l="28370" r="23446" b="-2"/>
          <a:stretch/>
        </p:blipFill>
        <p:spPr>
          <a:xfrm>
            <a:off x="1028700" y="982991"/>
            <a:ext cx="4762500" cy="6301209"/>
          </a:xfrm>
          <a:custGeom>
            <a:avLst/>
            <a:gdLst/>
            <a:ahLst/>
            <a:cxnLst/>
            <a:rect l="l" t="t" r="r" b="b"/>
            <a:pathLst>
              <a:path w="4607403" h="4572000">
                <a:moveTo>
                  <a:pt x="0" y="0"/>
                </a:moveTo>
                <a:lnTo>
                  <a:pt x="4444457" y="0"/>
                </a:lnTo>
                <a:cubicBezTo>
                  <a:pt x="4534450" y="0"/>
                  <a:pt x="4607403" y="72953"/>
                  <a:pt x="4607403" y="162946"/>
                </a:cubicBezTo>
                <a:lnTo>
                  <a:pt x="4607403" y="4409054"/>
                </a:lnTo>
                <a:cubicBezTo>
                  <a:pt x="4607403" y="4499047"/>
                  <a:pt x="4534450" y="4572000"/>
                  <a:pt x="4444457" y="4572000"/>
                </a:cubicBezTo>
                <a:lnTo>
                  <a:pt x="0" y="4572000"/>
                </a:lnTo>
                <a:close/>
              </a:path>
            </a:pathLst>
          </a:custGeom>
          <a:effectLst>
            <a:outerShdw blurRad="25400" dir="17880000">
              <a:srgbClr val="000000">
                <a:alpha val="46000"/>
              </a:srgbClr>
            </a:outerShdw>
          </a:effectLst>
        </p:spPr>
      </p:pic>
      <p:sp>
        <p:nvSpPr>
          <p:cNvPr id="6" name="TextBox 6">
            <a:extLst>
              <a:ext uri="{FF2B5EF4-FFF2-40B4-BE49-F238E27FC236}">
                <a16:creationId xmlns:a16="http://schemas.microsoft.com/office/drawing/2014/main" id="{CDBF33E6-1291-9862-292D-F179753E763C}"/>
              </a:ext>
            </a:extLst>
          </p:cNvPr>
          <p:cNvSpPr txBox="1"/>
          <p:nvPr/>
        </p:nvSpPr>
        <p:spPr>
          <a:xfrm>
            <a:off x="6115050" y="1128055"/>
            <a:ext cx="10820400" cy="8250848"/>
          </a:xfrm>
          <a:prstGeom prst="rect">
            <a:avLst/>
          </a:prstGeom>
        </p:spPr>
        <p:txBody>
          <a:bodyPr wrap="square" lIns="0" tIns="0" rIns="0" bIns="0" rtlCol="0" anchor="t">
            <a:spAutoFit/>
          </a:bodyPr>
          <a:lstStyle/>
          <a:p>
            <a:r>
              <a:rPr lang="en-US" sz="8649" dirty="0">
                <a:solidFill>
                  <a:srgbClr val="FFFFFF"/>
                </a:solidFill>
                <a:latin typeface="Montserrat"/>
                <a:ea typeface="Montserrat"/>
                <a:cs typeface="Montserrat"/>
                <a:sym typeface="Montserrat"/>
              </a:rPr>
              <a:t> </a:t>
            </a:r>
            <a:r>
              <a:rPr lang="en-US" sz="5400" dirty="0">
                <a:solidFill>
                  <a:srgbClr val="FFFFFF"/>
                </a:solidFill>
                <a:latin typeface="Montserrat"/>
                <a:ea typeface="Montserrat"/>
                <a:cs typeface="Montserrat"/>
                <a:sym typeface="Montserrat"/>
              </a:rPr>
              <a:t>3“Blessed are the poor in spirit, for theirs is the kingdom of heaven. </a:t>
            </a:r>
          </a:p>
          <a:p>
            <a:r>
              <a:rPr lang="en-US" sz="5400" dirty="0">
                <a:solidFill>
                  <a:srgbClr val="FFFFFF"/>
                </a:solidFill>
                <a:latin typeface="Montserrat"/>
                <a:ea typeface="Montserrat"/>
                <a:cs typeface="Montserrat"/>
                <a:sym typeface="Montserrat"/>
              </a:rPr>
              <a:t>4“Blessed are those who mourn, for they shall be comforted. </a:t>
            </a:r>
          </a:p>
          <a:p>
            <a:r>
              <a:rPr lang="en-US" sz="5400" dirty="0">
                <a:solidFill>
                  <a:srgbClr val="FFFFFF"/>
                </a:solidFill>
                <a:latin typeface="Montserrat"/>
                <a:ea typeface="Montserrat"/>
                <a:cs typeface="Montserrat"/>
                <a:sym typeface="Montserrat"/>
              </a:rPr>
              <a:t>5“Blessed are the meek, for they shall inherit the earth.</a:t>
            </a:r>
          </a:p>
          <a:p>
            <a:pPr algn="ctr">
              <a:lnSpc>
                <a:spcPts val="8563"/>
              </a:lnSpc>
            </a:pPr>
            <a:endParaRPr lang="en-US" sz="8649" dirty="0">
              <a:solidFill>
                <a:srgbClr val="FFE086"/>
              </a:solidFill>
              <a:latin typeface="Montserrat"/>
              <a:ea typeface="Montserrat"/>
              <a:cs typeface="Montserrat"/>
              <a:sym typeface="Montserrat"/>
            </a:endParaRPr>
          </a:p>
        </p:txBody>
      </p:sp>
    </p:spTree>
    <p:extLst>
      <p:ext uri="{BB962C8B-B14F-4D97-AF65-F5344CB8AC3E}">
        <p14:creationId xmlns:p14="http://schemas.microsoft.com/office/powerpoint/2010/main" val="391097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0323-F328-109C-6CBA-18CC255994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7CF680-611C-865B-9606-1D3EC6105C4B}"/>
              </a:ext>
            </a:extLst>
          </p:cNvPr>
          <p:cNvSpPr/>
          <p:nvPr/>
        </p:nvSpPr>
        <p:spPr>
          <a:xfrm>
            <a:off x="0" y="-185280"/>
            <a:ext cx="18288000" cy="10472280"/>
          </a:xfrm>
          <a:custGeom>
            <a:avLst/>
            <a:gdLst/>
            <a:ahLst/>
            <a:cxnLst/>
            <a:rect l="l" t="t" r="r" b="b"/>
            <a:pathLst>
              <a:path w="18288000" h="10472280">
                <a:moveTo>
                  <a:pt x="0" y="0"/>
                </a:moveTo>
                <a:lnTo>
                  <a:pt x="18288000" y="0"/>
                </a:lnTo>
                <a:lnTo>
                  <a:pt x="18288000" y="10472280"/>
                </a:lnTo>
                <a:lnTo>
                  <a:pt x="0" y="10472280"/>
                </a:lnTo>
                <a:lnTo>
                  <a:pt x="0" y="0"/>
                </a:lnTo>
                <a:close/>
              </a:path>
            </a:pathLst>
          </a:custGeom>
          <a:blipFill>
            <a:blip r:embed="rId2"/>
            <a:stretch>
              <a:fillRect l="-2801" r="-2801" b="-3734"/>
            </a:stretch>
          </a:blipFill>
        </p:spPr>
        <p:txBody>
          <a:bodyPr/>
          <a:lstStyle/>
          <a:p>
            <a:endParaRPr lang="en-US" dirty="0"/>
          </a:p>
        </p:txBody>
      </p:sp>
      <p:grpSp>
        <p:nvGrpSpPr>
          <p:cNvPr id="3" name="Group 3">
            <a:extLst>
              <a:ext uri="{FF2B5EF4-FFF2-40B4-BE49-F238E27FC236}">
                <a16:creationId xmlns:a16="http://schemas.microsoft.com/office/drawing/2014/main" id="{40F6DF5D-21B9-4903-3290-9D7A97053FF5}"/>
              </a:ext>
            </a:extLst>
          </p:cNvPr>
          <p:cNvGrpSpPr/>
          <p:nvPr/>
        </p:nvGrpSpPr>
        <p:grpSpPr>
          <a:xfrm>
            <a:off x="1028700" y="1019347"/>
            <a:ext cx="16230600" cy="8238953"/>
            <a:chOff x="0" y="0"/>
            <a:chExt cx="4274726" cy="2169930"/>
          </a:xfrm>
        </p:grpSpPr>
        <p:sp>
          <p:nvSpPr>
            <p:cNvPr id="4" name="Freeform 4">
              <a:extLst>
                <a:ext uri="{FF2B5EF4-FFF2-40B4-BE49-F238E27FC236}">
                  <a16:creationId xmlns:a16="http://schemas.microsoft.com/office/drawing/2014/main" id="{6538DC59-1285-99A4-144A-B3E1EADDFC00}"/>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224C6F"/>
            </a:solidFill>
          </p:spPr>
          <p:txBody>
            <a:bodyPr/>
            <a:lstStyle/>
            <a:p>
              <a:endParaRPr lang="en-US"/>
            </a:p>
          </p:txBody>
        </p:sp>
        <p:sp>
          <p:nvSpPr>
            <p:cNvPr id="5" name="TextBox 5">
              <a:extLst>
                <a:ext uri="{FF2B5EF4-FFF2-40B4-BE49-F238E27FC236}">
                  <a16:creationId xmlns:a16="http://schemas.microsoft.com/office/drawing/2014/main" id="{B8C1FBE1-328B-0E21-7C8C-5C508693A351}"/>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pic>
        <p:nvPicPr>
          <p:cNvPr id="10" name="Content Placeholder 11" descr="A picture containing sky, outdoor&#10;&#10;Description automatically generated">
            <a:extLst>
              <a:ext uri="{FF2B5EF4-FFF2-40B4-BE49-F238E27FC236}">
                <a16:creationId xmlns:a16="http://schemas.microsoft.com/office/drawing/2014/main" id="{133C4731-E1E8-EA8C-CE6E-38CA9FC25D38}"/>
              </a:ext>
            </a:extLst>
          </p:cNvPr>
          <p:cNvPicPr>
            <a:picLocks noChangeAspect="1"/>
          </p:cNvPicPr>
          <p:nvPr/>
        </p:nvPicPr>
        <p:blipFill rotWithShape="1">
          <a:blip r:embed="rId3">
            <a:extLst>
              <a:ext uri="{28A0092B-C50C-407E-A947-70E740481C1C}">
                <a14:useLocalDpi xmlns:a14="http://schemas.microsoft.com/office/drawing/2010/main" val="0"/>
              </a:ext>
            </a:extLst>
          </a:blip>
          <a:srcRect l="28370" r="23446" b="-2"/>
          <a:stretch/>
        </p:blipFill>
        <p:spPr>
          <a:xfrm>
            <a:off x="1028700" y="982991"/>
            <a:ext cx="3605283" cy="4770109"/>
          </a:xfrm>
          <a:custGeom>
            <a:avLst/>
            <a:gdLst/>
            <a:ahLst/>
            <a:cxnLst/>
            <a:rect l="l" t="t" r="r" b="b"/>
            <a:pathLst>
              <a:path w="4607403" h="4572000">
                <a:moveTo>
                  <a:pt x="0" y="0"/>
                </a:moveTo>
                <a:lnTo>
                  <a:pt x="4444457" y="0"/>
                </a:lnTo>
                <a:cubicBezTo>
                  <a:pt x="4534450" y="0"/>
                  <a:pt x="4607403" y="72953"/>
                  <a:pt x="4607403" y="162946"/>
                </a:cubicBezTo>
                <a:lnTo>
                  <a:pt x="4607403" y="4409054"/>
                </a:lnTo>
                <a:cubicBezTo>
                  <a:pt x="4607403" y="4499047"/>
                  <a:pt x="4534450" y="4572000"/>
                  <a:pt x="4444457" y="4572000"/>
                </a:cubicBezTo>
                <a:lnTo>
                  <a:pt x="0" y="4572000"/>
                </a:lnTo>
                <a:close/>
              </a:path>
            </a:pathLst>
          </a:custGeom>
          <a:effectLst>
            <a:outerShdw blurRad="25400" dir="17880000">
              <a:srgbClr val="000000">
                <a:alpha val="46000"/>
              </a:srgbClr>
            </a:outerShdw>
          </a:effectLst>
        </p:spPr>
      </p:pic>
      <p:sp>
        <p:nvSpPr>
          <p:cNvPr id="6" name="TextBox 6">
            <a:extLst>
              <a:ext uri="{FF2B5EF4-FFF2-40B4-BE49-F238E27FC236}">
                <a16:creationId xmlns:a16="http://schemas.microsoft.com/office/drawing/2014/main" id="{CF95463A-F616-D999-EBA5-325A47F43665}"/>
              </a:ext>
            </a:extLst>
          </p:cNvPr>
          <p:cNvSpPr txBox="1"/>
          <p:nvPr/>
        </p:nvSpPr>
        <p:spPr>
          <a:xfrm>
            <a:off x="4785871" y="1327008"/>
            <a:ext cx="12382500" cy="7478970"/>
          </a:xfrm>
          <a:prstGeom prst="rect">
            <a:avLst/>
          </a:prstGeom>
        </p:spPr>
        <p:txBody>
          <a:bodyPr wrap="square" lIns="0" tIns="0" rIns="0" bIns="0" rtlCol="0" anchor="t">
            <a:spAutoFit/>
          </a:bodyPr>
          <a:lstStyle/>
          <a:p>
            <a:r>
              <a:rPr lang="en-US" sz="5400" dirty="0">
                <a:solidFill>
                  <a:srgbClr val="FFFFFF"/>
                </a:solidFill>
                <a:latin typeface="Montserrat"/>
                <a:ea typeface="Montserrat"/>
                <a:cs typeface="Montserrat"/>
                <a:sym typeface="Montserrat"/>
              </a:rPr>
              <a:t>6 “Blessed are those who hunger and thirst for righteousness, for they shall be satisfied. </a:t>
            </a:r>
          </a:p>
          <a:p>
            <a:r>
              <a:rPr lang="en-US" sz="5400" dirty="0">
                <a:solidFill>
                  <a:srgbClr val="FFFFFF"/>
                </a:solidFill>
                <a:latin typeface="Montserrat"/>
                <a:ea typeface="Montserrat"/>
                <a:cs typeface="Montserrat"/>
                <a:sym typeface="Montserrat"/>
              </a:rPr>
              <a:t>7“Blessed are the merciful, for they shall receive mercy. </a:t>
            </a:r>
          </a:p>
          <a:p>
            <a:r>
              <a:rPr lang="en-US" sz="5400" dirty="0">
                <a:solidFill>
                  <a:srgbClr val="FFFFFF"/>
                </a:solidFill>
                <a:latin typeface="Montserrat"/>
                <a:ea typeface="Montserrat"/>
                <a:cs typeface="Montserrat"/>
                <a:sym typeface="Montserrat"/>
              </a:rPr>
              <a:t>8“Blessed are the pure in heart, for they shall see God. </a:t>
            </a:r>
          </a:p>
          <a:p>
            <a:r>
              <a:rPr lang="en-US" sz="5400" dirty="0">
                <a:solidFill>
                  <a:srgbClr val="FFFFFF"/>
                </a:solidFill>
                <a:latin typeface="Montserrat"/>
                <a:ea typeface="Montserrat"/>
                <a:cs typeface="Montserrat"/>
                <a:sym typeface="Montserrat"/>
              </a:rPr>
              <a:t>9“Blessed are the peacemakers, for they shall be called sons of God.</a:t>
            </a:r>
            <a:endParaRPr lang="en-US" sz="8800" dirty="0">
              <a:solidFill>
                <a:srgbClr val="FFE086"/>
              </a:solidFill>
              <a:latin typeface="Montserrat"/>
              <a:ea typeface="Montserrat"/>
              <a:cs typeface="Montserrat"/>
              <a:sym typeface="Montserrat"/>
            </a:endParaRPr>
          </a:p>
        </p:txBody>
      </p:sp>
    </p:spTree>
    <p:extLst>
      <p:ext uri="{BB962C8B-B14F-4D97-AF65-F5344CB8AC3E}">
        <p14:creationId xmlns:p14="http://schemas.microsoft.com/office/powerpoint/2010/main" val="81902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3F7F-554B-0AA4-C548-807D579975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E094F84-DB55-BC74-19E1-1B0CBFA73585}"/>
              </a:ext>
            </a:extLst>
          </p:cNvPr>
          <p:cNvSpPr/>
          <p:nvPr/>
        </p:nvSpPr>
        <p:spPr>
          <a:xfrm>
            <a:off x="0" y="-185280"/>
            <a:ext cx="18288000" cy="10472280"/>
          </a:xfrm>
          <a:custGeom>
            <a:avLst/>
            <a:gdLst/>
            <a:ahLst/>
            <a:cxnLst/>
            <a:rect l="l" t="t" r="r" b="b"/>
            <a:pathLst>
              <a:path w="18288000" h="10472280">
                <a:moveTo>
                  <a:pt x="0" y="0"/>
                </a:moveTo>
                <a:lnTo>
                  <a:pt x="18288000" y="0"/>
                </a:lnTo>
                <a:lnTo>
                  <a:pt x="18288000" y="10472280"/>
                </a:lnTo>
                <a:lnTo>
                  <a:pt x="0" y="10472280"/>
                </a:lnTo>
                <a:lnTo>
                  <a:pt x="0" y="0"/>
                </a:lnTo>
                <a:close/>
              </a:path>
            </a:pathLst>
          </a:custGeom>
          <a:blipFill>
            <a:blip r:embed="rId2"/>
            <a:stretch>
              <a:fillRect l="-2801" r="-2801" b="-3734"/>
            </a:stretch>
          </a:blipFill>
        </p:spPr>
        <p:txBody>
          <a:bodyPr/>
          <a:lstStyle/>
          <a:p>
            <a:endParaRPr lang="en-US" dirty="0"/>
          </a:p>
        </p:txBody>
      </p:sp>
      <p:grpSp>
        <p:nvGrpSpPr>
          <p:cNvPr id="3" name="Group 3">
            <a:extLst>
              <a:ext uri="{FF2B5EF4-FFF2-40B4-BE49-F238E27FC236}">
                <a16:creationId xmlns:a16="http://schemas.microsoft.com/office/drawing/2014/main" id="{9DD5F479-2CE5-18DA-042F-6CD7AA824704}"/>
              </a:ext>
            </a:extLst>
          </p:cNvPr>
          <p:cNvGrpSpPr/>
          <p:nvPr/>
        </p:nvGrpSpPr>
        <p:grpSpPr>
          <a:xfrm>
            <a:off x="1028700" y="1019347"/>
            <a:ext cx="16230600" cy="8238953"/>
            <a:chOff x="0" y="0"/>
            <a:chExt cx="4274726" cy="2169930"/>
          </a:xfrm>
        </p:grpSpPr>
        <p:sp>
          <p:nvSpPr>
            <p:cNvPr id="4" name="Freeform 4">
              <a:extLst>
                <a:ext uri="{FF2B5EF4-FFF2-40B4-BE49-F238E27FC236}">
                  <a16:creationId xmlns:a16="http://schemas.microsoft.com/office/drawing/2014/main" id="{260E6DD7-FADD-C4AA-B6F0-5408A431D213}"/>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224C6F"/>
            </a:solidFill>
          </p:spPr>
          <p:txBody>
            <a:bodyPr/>
            <a:lstStyle/>
            <a:p>
              <a:endParaRPr lang="en-US"/>
            </a:p>
          </p:txBody>
        </p:sp>
        <p:sp>
          <p:nvSpPr>
            <p:cNvPr id="5" name="TextBox 5">
              <a:extLst>
                <a:ext uri="{FF2B5EF4-FFF2-40B4-BE49-F238E27FC236}">
                  <a16:creationId xmlns:a16="http://schemas.microsoft.com/office/drawing/2014/main" id="{DF126C63-7711-9950-B6A6-CF05C03343AC}"/>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pic>
        <p:nvPicPr>
          <p:cNvPr id="10" name="Content Placeholder 11" descr="A picture containing sky, outdoor&#10;&#10;Description automatically generated">
            <a:extLst>
              <a:ext uri="{FF2B5EF4-FFF2-40B4-BE49-F238E27FC236}">
                <a16:creationId xmlns:a16="http://schemas.microsoft.com/office/drawing/2014/main" id="{E6A0D60A-861F-2494-F453-5992C0331D16}"/>
              </a:ext>
            </a:extLst>
          </p:cNvPr>
          <p:cNvPicPr>
            <a:picLocks noChangeAspect="1"/>
          </p:cNvPicPr>
          <p:nvPr/>
        </p:nvPicPr>
        <p:blipFill rotWithShape="1">
          <a:blip r:embed="rId3">
            <a:extLst>
              <a:ext uri="{28A0092B-C50C-407E-A947-70E740481C1C}">
                <a14:useLocalDpi xmlns:a14="http://schemas.microsoft.com/office/drawing/2010/main" val="0"/>
              </a:ext>
            </a:extLst>
          </a:blip>
          <a:srcRect l="28370" r="23446" b="-2"/>
          <a:stretch/>
        </p:blipFill>
        <p:spPr>
          <a:xfrm>
            <a:off x="1028700" y="982991"/>
            <a:ext cx="3619500" cy="4788919"/>
          </a:xfrm>
          <a:custGeom>
            <a:avLst/>
            <a:gdLst/>
            <a:ahLst/>
            <a:cxnLst/>
            <a:rect l="l" t="t" r="r" b="b"/>
            <a:pathLst>
              <a:path w="4607403" h="4572000">
                <a:moveTo>
                  <a:pt x="0" y="0"/>
                </a:moveTo>
                <a:lnTo>
                  <a:pt x="4444457" y="0"/>
                </a:lnTo>
                <a:cubicBezTo>
                  <a:pt x="4534450" y="0"/>
                  <a:pt x="4607403" y="72953"/>
                  <a:pt x="4607403" y="162946"/>
                </a:cubicBezTo>
                <a:lnTo>
                  <a:pt x="4607403" y="4409054"/>
                </a:lnTo>
                <a:cubicBezTo>
                  <a:pt x="4607403" y="4499047"/>
                  <a:pt x="4534450" y="4572000"/>
                  <a:pt x="4444457" y="4572000"/>
                </a:cubicBezTo>
                <a:lnTo>
                  <a:pt x="0" y="4572000"/>
                </a:lnTo>
                <a:close/>
              </a:path>
            </a:pathLst>
          </a:custGeom>
          <a:effectLst>
            <a:outerShdw blurRad="25400" dir="17880000">
              <a:srgbClr val="000000">
                <a:alpha val="46000"/>
              </a:srgbClr>
            </a:outerShdw>
          </a:effectLst>
        </p:spPr>
      </p:pic>
      <p:sp>
        <p:nvSpPr>
          <p:cNvPr id="6" name="TextBox 6">
            <a:extLst>
              <a:ext uri="{FF2B5EF4-FFF2-40B4-BE49-F238E27FC236}">
                <a16:creationId xmlns:a16="http://schemas.microsoft.com/office/drawing/2014/main" id="{81B4DBAA-1BB6-19B2-1202-25CC5080D21A}"/>
              </a:ext>
            </a:extLst>
          </p:cNvPr>
          <p:cNvSpPr txBox="1"/>
          <p:nvPr/>
        </p:nvSpPr>
        <p:spPr>
          <a:xfrm>
            <a:off x="4876800" y="1128055"/>
            <a:ext cx="12058650" cy="8125301"/>
          </a:xfrm>
          <a:prstGeom prst="rect">
            <a:avLst/>
          </a:prstGeom>
        </p:spPr>
        <p:txBody>
          <a:bodyPr wrap="square" lIns="0" tIns="0" rIns="0" bIns="0" rtlCol="0" anchor="t">
            <a:spAutoFit/>
          </a:bodyPr>
          <a:lstStyle/>
          <a:p>
            <a:r>
              <a:rPr lang="en-US" sz="4800" dirty="0">
                <a:solidFill>
                  <a:srgbClr val="FFFFFF"/>
                </a:solidFill>
                <a:latin typeface="Montserrat"/>
                <a:ea typeface="Montserrat"/>
                <a:cs typeface="Montserrat"/>
                <a:sym typeface="Montserrat"/>
              </a:rPr>
              <a:t>10“Blessed are those who are persecuted for righteousness’ sake, for theirs is the kingdom of heaven. </a:t>
            </a:r>
          </a:p>
          <a:p>
            <a:r>
              <a:rPr lang="en-US" sz="4800" dirty="0">
                <a:solidFill>
                  <a:srgbClr val="FFFFFF"/>
                </a:solidFill>
                <a:latin typeface="Montserrat"/>
                <a:ea typeface="Montserrat"/>
                <a:cs typeface="Montserrat"/>
                <a:sym typeface="Montserrat"/>
              </a:rPr>
              <a:t>11“Blessed are you when others revile you and persecute you and utter all kinds of evil against you falsely on my account. </a:t>
            </a:r>
          </a:p>
          <a:p>
            <a:r>
              <a:rPr lang="en-US" sz="4800" dirty="0">
                <a:solidFill>
                  <a:srgbClr val="FFFFFF"/>
                </a:solidFill>
                <a:latin typeface="Montserrat"/>
                <a:ea typeface="Montserrat"/>
                <a:cs typeface="Montserrat"/>
                <a:sym typeface="Montserrat"/>
              </a:rPr>
              <a:t>12Rejoice and be glad, for your reward is great in heaven, for so they persecuted the prophets who were before you.</a:t>
            </a:r>
          </a:p>
        </p:txBody>
      </p:sp>
    </p:spTree>
    <p:extLst>
      <p:ext uri="{BB962C8B-B14F-4D97-AF65-F5344CB8AC3E}">
        <p14:creationId xmlns:p14="http://schemas.microsoft.com/office/powerpoint/2010/main" val="6754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6DD2-3766-3ED0-AABC-30CF594B92E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5999ED-6C1B-AA52-62AD-CAC3BAEA4F4A}"/>
              </a:ext>
            </a:extLst>
          </p:cNvPr>
          <p:cNvSpPr/>
          <p:nvPr/>
        </p:nvSpPr>
        <p:spPr>
          <a:xfrm>
            <a:off x="0" y="-185280"/>
            <a:ext cx="18288000" cy="10472280"/>
          </a:xfrm>
          <a:custGeom>
            <a:avLst/>
            <a:gdLst/>
            <a:ahLst/>
            <a:cxnLst/>
            <a:rect l="l" t="t" r="r" b="b"/>
            <a:pathLst>
              <a:path w="18288000" h="10472280">
                <a:moveTo>
                  <a:pt x="0" y="0"/>
                </a:moveTo>
                <a:lnTo>
                  <a:pt x="18288000" y="0"/>
                </a:lnTo>
                <a:lnTo>
                  <a:pt x="18288000" y="10472280"/>
                </a:lnTo>
                <a:lnTo>
                  <a:pt x="0" y="10472280"/>
                </a:lnTo>
                <a:lnTo>
                  <a:pt x="0" y="0"/>
                </a:lnTo>
                <a:close/>
              </a:path>
            </a:pathLst>
          </a:custGeom>
          <a:blipFill>
            <a:blip r:embed="rId2"/>
            <a:stretch>
              <a:fillRect l="-2801" r="-2801" b="-3734"/>
            </a:stretch>
          </a:blipFill>
        </p:spPr>
        <p:txBody>
          <a:bodyPr/>
          <a:lstStyle/>
          <a:p>
            <a:endParaRPr lang="en-US" dirty="0"/>
          </a:p>
        </p:txBody>
      </p:sp>
      <p:grpSp>
        <p:nvGrpSpPr>
          <p:cNvPr id="3" name="Group 3">
            <a:extLst>
              <a:ext uri="{FF2B5EF4-FFF2-40B4-BE49-F238E27FC236}">
                <a16:creationId xmlns:a16="http://schemas.microsoft.com/office/drawing/2014/main" id="{CA60B636-7FB0-1868-D58D-0279AFFDBFBF}"/>
              </a:ext>
            </a:extLst>
          </p:cNvPr>
          <p:cNvGrpSpPr/>
          <p:nvPr/>
        </p:nvGrpSpPr>
        <p:grpSpPr>
          <a:xfrm>
            <a:off x="1028700" y="1019347"/>
            <a:ext cx="16230600" cy="8238953"/>
            <a:chOff x="0" y="0"/>
            <a:chExt cx="4274726" cy="2169930"/>
          </a:xfrm>
        </p:grpSpPr>
        <p:sp>
          <p:nvSpPr>
            <p:cNvPr id="4" name="Freeform 4">
              <a:extLst>
                <a:ext uri="{FF2B5EF4-FFF2-40B4-BE49-F238E27FC236}">
                  <a16:creationId xmlns:a16="http://schemas.microsoft.com/office/drawing/2014/main" id="{36BE8C1A-7F15-05B0-FF61-3A99FABAD28C}"/>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224C6F"/>
            </a:solidFill>
          </p:spPr>
          <p:txBody>
            <a:bodyPr/>
            <a:lstStyle/>
            <a:p>
              <a:endParaRPr lang="en-US"/>
            </a:p>
          </p:txBody>
        </p:sp>
        <p:sp>
          <p:nvSpPr>
            <p:cNvPr id="5" name="TextBox 5">
              <a:extLst>
                <a:ext uri="{FF2B5EF4-FFF2-40B4-BE49-F238E27FC236}">
                  <a16:creationId xmlns:a16="http://schemas.microsoft.com/office/drawing/2014/main" id="{EFF50271-EC01-18E1-B3B9-F0037EAD3400}"/>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67EBC047-B3E4-D37F-5A9F-4380CE0288BC}"/>
              </a:ext>
            </a:extLst>
          </p:cNvPr>
          <p:cNvSpPr txBox="1"/>
          <p:nvPr/>
        </p:nvSpPr>
        <p:spPr>
          <a:xfrm>
            <a:off x="1828800" y="1834839"/>
            <a:ext cx="15087600" cy="6463308"/>
          </a:xfrm>
          <a:prstGeom prst="rect">
            <a:avLst/>
          </a:prstGeom>
        </p:spPr>
        <p:txBody>
          <a:bodyPr wrap="square" lIns="0" tIns="0" rIns="0" bIns="0" rtlCol="0" anchor="t">
            <a:spAutoFit/>
          </a:bodyPr>
          <a:lstStyle/>
          <a:p>
            <a:r>
              <a:rPr lang="en-US" sz="6000" baseline="30000" dirty="0">
                <a:solidFill>
                  <a:srgbClr val="FFFFFF"/>
                </a:solidFill>
                <a:latin typeface="Montserrat"/>
                <a:ea typeface="Montserrat"/>
                <a:cs typeface="Montserrat"/>
                <a:sym typeface="Montserrat"/>
              </a:rPr>
              <a:t>13</a:t>
            </a:r>
            <a:r>
              <a:rPr lang="en-US" sz="6000" dirty="0">
                <a:solidFill>
                  <a:srgbClr val="FFFFFF"/>
                </a:solidFill>
                <a:latin typeface="Montserrat"/>
                <a:ea typeface="Montserrat"/>
                <a:cs typeface="Montserrat"/>
                <a:sym typeface="Montserrat"/>
              </a:rPr>
              <a:t>“You are the salt of the earth, but if salt has lost its taste, how shall its saltiness be restored? It is no longer good for anything except to be thrown out and trampled under people’s feet. </a:t>
            </a:r>
            <a:r>
              <a:rPr lang="en-US" sz="6000" baseline="30000" dirty="0">
                <a:solidFill>
                  <a:srgbClr val="FFFFFF"/>
                </a:solidFill>
                <a:latin typeface="Montserrat"/>
                <a:ea typeface="Montserrat"/>
                <a:cs typeface="Montserrat"/>
                <a:sym typeface="Montserrat"/>
              </a:rPr>
              <a:t>14</a:t>
            </a:r>
            <a:r>
              <a:rPr lang="en-US" sz="6000" dirty="0">
                <a:solidFill>
                  <a:srgbClr val="FFFFFF"/>
                </a:solidFill>
                <a:latin typeface="Montserrat"/>
                <a:ea typeface="Montserrat"/>
                <a:cs typeface="Montserrat"/>
                <a:sym typeface="Montserrat"/>
              </a:rPr>
              <a:t>“You are the light of the world. A city set on a hill cannot be hidden. </a:t>
            </a:r>
          </a:p>
        </p:txBody>
      </p:sp>
    </p:spTree>
    <p:extLst>
      <p:ext uri="{BB962C8B-B14F-4D97-AF65-F5344CB8AC3E}">
        <p14:creationId xmlns:p14="http://schemas.microsoft.com/office/powerpoint/2010/main" val="107054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CEB3-8FB6-7D9B-364C-1DDF5824C9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D4DE34-A48D-CB2E-96DA-FDE84808D08C}"/>
              </a:ext>
            </a:extLst>
          </p:cNvPr>
          <p:cNvSpPr/>
          <p:nvPr/>
        </p:nvSpPr>
        <p:spPr>
          <a:xfrm>
            <a:off x="0" y="-185280"/>
            <a:ext cx="18288000" cy="10472280"/>
          </a:xfrm>
          <a:custGeom>
            <a:avLst/>
            <a:gdLst/>
            <a:ahLst/>
            <a:cxnLst/>
            <a:rect l="l" t="t" r="r" b="b"/>
            <a:pathLst>
              <a:path w="18288000" h="10472280">
                <a:moveTo>
                  <a:pt x="0" y="0"/>
                </a:moveTo>
                <a:lnTo>
                  <a:pt x="18288000" y="0"/>
                </a:lnTo>
                <a:lnTo>
                  <a:pt x="18288000" y="10472280"/>
                </a:lnTo>
                <a:lnTo>
                  <a:pt x="0" y="10472280"/>
                </a:lnTo>
                <a:lnTo>
                  <a:pt x="0" y="0"/>
                </a:lnTo>
                <a:close/>
              </a:path>
            </a:pathLst>
          </a:custGeom>
          <a:blipFill>
            <a:blip r:embed="rId2"/>
            <a:stretch>
              <a:fillRect l="-2801" r="-2801" b="-3734"/>
            </a:stretch>
          </a:blipFill>
        </p:spPr>
        <p:txBody>
          <a:bodyPr/>
          <a:lstStyle/>
          <a:p>
            <a:endParaRPr lang="en-US" dirty="0"/>
          </a:p>
        </p:txBody>
      </p:sp>
      <p:grpSp>
        <p:nvGrpSpPr>
          <p:cNvPr id="3" name="Group 3">
            <a:extLst>
              <a:ext uri="{FF2B5EF4-FFF2-40B4-BE49-F238E27FC236}">
                <a16:creationId xmlns:a16="http://schemas.microsoft.com/office/drawing/2014/main" id="{D83DF7FB-0333-8E81-0F10-695B8EE6872E}"/>
              </a:ext>
            </a:extLst>
          </p:cNvPr>
          <p:cNvGrpSpPr/>
          <p:nvPr/>
        </p:nvGrpSpPr>
        <p:grpSpPr>
          <a:xfrm>
            <a:off x="1028700" y="1019347"/>
            <a:ext cx="16230600" cy="8238953"/>
            <a:chOff x="0" y="0"/>
            <a:chExt cx="4274726" cy="2169930"/>
          </a:xfrm>
        </p:grpSpPr>
        <p:sp>
          <p:nvSpPr>
            <p:cNvPr id="4" name="Freeform 4">
              <a:extLst>
                <a:ext uri="{FF2B5EF4-FFF2-40B4-BE49-F238E27FC236}">
                  <a16:creationId xmlns:a16="http://schemas.microsoft.com/office/drawing/2014/main" id="{ABF7EE63-F663-DA25-66E9-C69A8EA1D7C5}"/>
                </a:ext>
              </a:extLst>
            </p:cNvPr>
            <p:cNvSpPr/>
            <p:nvPr/>
          </p:nvSpPr>
          <p:spPr>
            <a:xfrm>
              <a:off x="0" y="0"/>
              <a:ext cx="4274726" cy="2169930"/>
            </a:xfrm>
            <a:custGeom>
              <a:avLst/>
              <a:gdLst/>
              <a:ahLst/>
              <a:cxnLst/>
              <a:rect l="l" t="t" r="r" b="b"/>
              <a:pathLst>
                <a:path w="4274726" h="2169930">
                  <a:moveTo>
                    <a:pt x="24327" y="0"/>
                  </a:moveTo>
                  <a:lnTo>
                    <a:pt x="4250399" y="0"/>
                  </a:lnTo>
                  <a:cubicBezTo>
                    <a:pt x="4263834" y="0"/>
                    <a:pt x="4274726" y="10891"/>
                    <a:pt x="4274726" y="24327"/>
                  </a:cubicBezTo>
                  <a:lnTo>
                    <a:pt x="4274726" y="2145603"/>
                  </a:lnTo>
                  <a:cubicBezTo>
                    <a:pt x="4274726" y="2159039"/>
                    <a:pt x="4263834" y="2169930"/>
                    <a:pt x="4250399" y="2169930"/>
                  </a:cubicBezTo>
                  <a:lnTo>
                    <a:pt x="24327" y="2169930"/>
                  </a:lnTo>
                  <a:cubicBezTo>
                    <a:pt x="10891" y="2169930"/>
                    <a:pt x="0" y="2159039"/>
                    <a:pt x="0" y="2145603"/>
                  </a:cubicBezTo>
                  <a:lnTo>
                    <a:pt x="0" y="24327"/>
                  </a:lnTo>
                  <a:cubicBezTo>
                    <a:pt x="0" y="10891"/>
                    <a:pt x="10891" y="0"/>
                    <a:pt x="24327" y="0"/>
                  </a:cubicBezTo>
                  <a:close/>
                </a:path>
              </a:pathLst>
            </a:custGeom>
            <a:solidFill>
              <a:srgbClr val="224C6F"/>
            </a:solidFill>
          </p:spPr>
          <p:txBody>
            <a:bodyPr/>
            <a:lstStyle/>
            <a:p>
              <a:endParaRPr lang="en-US"/>
            </a:p>
          </p:txBody>
        </p:sp>
        <p:sp>
          <p:nvSpPr>
            <p:cNvPr id="5" name="TextBox 5">
              <a:extLst>
                <a:ext uri="{FF2B5EF4-FFF2-40B4-BE49-F238E27FC236}">
                  <a16:creationId xmlns:a16="http://schemas.microsoft.com/office/drawing/2014/main" id="{4FFA00A3-C00F-924E-4864-4219223D0470}"/>
                </a:ext>
              </a:extLst>
            </p:cNvPr>
            <p:cNvSpPr txBox="1"/>
            <p:nvPr/>
          </p:nvSpPr>
          <p:spPr>
            <a:xfrm>
              <a:off x="0" y="-38100"/>
              <a:ext cx="4274726" cy="2208030"/>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D6F6D6C3-9671-017B-FAA2-A053984746FA}"/>
              </a:ext>
            </a:extLst>
          </p:cNvPr>
          <p:cNvSpPr txBox="1"/>
          <p:nvPr/>
        </p:nvSpPr>
        <p:spPr>
          <a:xfrm>
            <a:off x="1665412" y="1333500"/>
            <a:ext cx="15250988" cy="7386638"/>
          </a:xfrm>
          <a:prstGeom prst="rect">
            <a:avLst/>
          </a:prstGeom>
        </p:spPr>
        <p:txBody>
          <a:bodyPr wrap="square" lIns="0" tIns="0" rIns="0" bIns="0" rtlCol="0" anchor="t">
            <a:spAutoFit/>
          </a:bodyPr>
          <a:lstStyle/>
          <a:p>
            <a:r>
              <a:rPr lang="en-US" sz="6000" baseline="30000" dirty="0">
                <a:solidFill>
                  <a:srgbClr val="FFFFFF"/>
                </a:solidFill>
                <a:latin typeface="Montserrat"/>
                <a:ea typeface="Montserrat"/>
                <a:cs typeface="Montserrat"/>
                <a:sym typeface="Montserrat"/>
              </a:rPr>
              <a:t>15</a:t>
            </a:r>
            <a:r>
              <a:rPr lang="en-US" sz="6000" dirty="0">
                <a:solidFill>
                  <a:srgbClr val="FFFFFF"/>
                </a:solidFill>
                <a:latin typeface="Montserrat"/>
                <a:ea typeface="Montserrat"/>
                <a:cs typeface="Montserrat"/>
                <a:sym typeface="Montserrat"/>
              </a:rPr>
              <a:t>Nor do people light a lamp and put it under a basket, but on a stand, and it gives light to all in the house. </a:t>
            </a:r>
            <a:r>
              <a:rPr lang="en-US" sz="6000" baseline="30000" dirty="0">
                <a:solidFill>
                  <a:srgbClr val="FFFFFF"/>
                </a:solidFill>
                <a:latin typeface="Montserrat"/>
                <a:ea typeface="Montserrat"/>
                <a:cs typeface="Montserrat"/>
                <a:sym typeface="Montserrat"/>
              </a:rPr>
              <a:t>16</a:t>
            </a:r>
            <a:r>
              <a:rPr lang="en-US" sz="6000" dirty="0">
                <a:solidFill>
                  <a:srgbClr val="FFFFFF"/>
                </a:solidFill>
                <a:latin typeface="Montserrat"/>
                <a:ea typeface="Montserrat"/>
                <a:cs typeface="Montserrat"/>
                <a:sym typeface="Montserrat"/>
              </a:rPr>
              <a:t>In the same way, let your light shine before others, so that they may see your good works and give glory to your Father who is in heaven. </a:t>
            </a:r>
          </a:p>
          <a:p>
            <a:r>
              <a:rPr lang="en-US" sz="6000" dirty="0">
                <a:solidFill>
                  <a:srgbClr val="FFFFFF"/>
                </a:solidFill>
                <a:latin typeface="Montserrat"/>
                <a:ea typeface="Montserrat"/>
                <a:cs typeface="Montserrat"/>
                <a:sym typeface="Montserrat"/>
              </a:rPr>
              <a:t>								Matthew 5:13-16</a:t>
            </a:r>
          </a:p>
        </p:txBody>
      </p:sp>
    </p:spTree>
    <p:extLst>
      <p:ext uri="{BB962C8B-B14F-4D97-AF65-F5344CB8AC3E}">
        <p14:creationId xmlns:p14="http://schemas.microsoft.com/office/powerpoint/2010/main" val="89024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4C6F"/>
        </a:solidFill>
        <a:effectLst/>
      </p:bgPr>
    </p:bg>
    <p:spTree>
      <p:nvGrpSpPr>
        <p:cNvPr id="1" name=""/>
        <p:cNvGrpSpPr/>
        <p:nvPr/>
      </p:nvGrpSpPr>
      <p:grpSpPr>
        <a:xfrm>
          <a:off x="0" y="0"/>
          <a:ext cx="0" cy="0"/>
          <a:chOff x="0" y="0"/>
          <a:chExt cx="0" cy="0"/>
        </a:xfrm>
      </p:grpSpPr>
      <p:grpSp>
        <p:nvGrpSpPr>
          <p:cNvPr id="2" name="Group 2"/>
          <p:cNvGrpSpPr/>
          <p:nvPr/>
        </p:nvGrpSpPr>
        <p:grpSpPr>
          <a:xfrm>
            <a:off x="16129322" y="0"/>
            <a:ext cx="2158678" cy="10287000"/>
            <a:chOff x="0" y="0"/>
            <a:chExt cx="812800" cy="4193493"/>
          </a:xfrm>
        </p:grpSpPr>
        <p:sp>
          <p:nvSpPr>
            <p:cNvPr id="3" name="Freeform 3"/>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ABBDCD"/>
            </a:solidFill>
          </p:spPr>
          <p:txBody>
            <a:bodyPr/>
            <a:lstStyle/>
            <a:p>
              <a:endParaRPr lang="en-US"/>
            </a:p>
          </p:txBody>
        </p:sp>
        <p:sp>
          <p:nvSpPr>
            <p:cNvPr id="4" name="TextBox 4"/>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12161602" y="4160602"/>
            <a:ext cx="10287000" cy="1965797"/>
          </a:xfrm>
          <a:custGeom>
            <a:avLst/>
            <a:gdLst/>
            <a:ahLst/>
            <a:cxnLst/>
            <a:rect l="l" t="t" r="r" b="b"/>
            <a:pathLst>
              <a:path w="10287000" h="1965797">
                <a:moveTo>
                  <a:pt x="0" y="0"/>
                </a:moveTo>
                <a:lnTo>
                  <a:pt x="10287000" y="0"/>
                </a:lnTo>
                <a:lnTo>
                  <a:pt x="10287000" y="1965796"/>
                </a:lnTo>
                <a:lnTo>
                  <a:pt x="0" y="1965796"/>
                </a:lnTo>
                <a:lnTo>
                  <a:pt x="0" y="0"/>
                </a:lnTo>
                <a:close/>
              </a:path>
            </a:pathLst>
          </a:custGeom>
          <a:blipFill>
            <a:blip r:embed="rId2">
              <a:alphaModFix amt="81000"/>
            </a:blip>
            <a:stretch>
              <a:fillRect t="-194355"/>
            </a:stretch>
          </a:blipFill>
        </p:spPr>
        <p:txBody>
          <a:bodyPr/>
          <a:lstStyle/>
          <a:p>
            <a:endParaRPr lang="en-US"/>
          </a:p>
        </p:txBody>
      </p:sp>
      <p:sp>
        <p:nvSpPr>
          <p:cNvPr id="6" name="TextBox 6"/>
          <p:cNvSpPr txBox="1"/>
          <p:nvPr/>
        </p:nvSpPr>
        <p:spPr>
          <a:xfrm>
            <a:off x="762000" y="3314700"/>
            <a:ext cx="14825787" cy="4616648"/>
          </a:xfrm>
          <a:prstGeom prst="rect">
            <a:avLst/>
          </a:prstGeom>
        </p:spPr>
        <p:txBody>
          <a:bodyPr lIns="0" tIns="0" rIns="0" bIns="0" rtlCol="0" anchor="t">
            <a:spAutoFit/>
          </a:bodyPr>
          <a:lstStyle/>
          <a:p>
            <a:pPr algn="l"/>
            <a:r>
              <a:rPr kumimoji="0" lang="en-US" sz="6000" b="0" i="0" u="none" strike="noStrike" kern="1200" cap="none" spc="0" normalizeH="0" baseline="30000" noProof="0" dirty="0">
                <a:ln>
                  <a:noFill/>
                </a:ln>
                <a:solidFill>
                  <a:srgbClr val="FFFFFF"/>
                </a:solidFill>
                <a:effectLst/>
                <a:uLnTx/>
                <a:uFillTx/>
                <a:latin typeface="Montserrat"/>
                <a:ea typeface="Montserrat"/>
                <a:cs typeface="Montserrat"/>
                <a:sym typeface="Montserrat"/>
              </a:rPr>
              <a:t>13</a:t>
            </a:r>
            <a:r>
              <a:rPr kumimoji="0" lang="en-US" sz="6000" b="0" i="0" u="none" strike="noStrike" kern="1200" cap="none" spc="0" normalizeH="0" baseline="0" noProof="0" dirty="0">
                <a:ln>
                  <a:noFill/>
                </a:ln>
                <a:solidFill>
                  <a:srgbClr val="FFFFFF"/>
                </a:solidFill>
                <a:effectLst/>
                <a:uLnTx/>
                <a:uFillTx/>
                <a:latin typeface="Montserrat"/>
                <a:ea typeface="Montserrat"/>
                <a:cs typeface="Montserrat"/>
                <a:sym typeface="Montserrat"/>
              </a:rPr>
              <a:t>“You are the salt of the earth, but if salt has lost its taste, how shall its saltiness be restored? It is no longer good for anything except to be thrown out and trampled under people’s feet.</a:t>
            </a:r>
            <a:endParaRPr lang="en-US" sz="10331" dirty="0">
              <a:solidFill>
                <a:srgbClr val="FFFFFF"/>
              </a:solidFill>
              <a:latin typeface="Montserrat"/>
              <a:ea typeface="Montserrat"/>
              <a:cs typeface="Montserrat"/>
              <a:sym typeface="Montserrat"/>
            </a:endParaRPr>
          </a:p>
        </p:txBody>
      </p:sp>
      <p:sp>
        <p:nvSpPr>
          <p:cNvPr id="7" name="TextBox 7"/>
          <p:cNvSpPr txBox="1"/>
          <p:nvPr/>
        </p:nvSpPr>
        <p:spPr>
          <a:xfrm>
            <a:off x="762000" y="723900"/>
            <a:ext cx="13868400" cy="1846659"/>
          </a:xfrm>
          <a:prstGeom prst="rect">
            <a:avLst/>
          </a:prstGeom>
        </p:spPr>
        <p:txBody>
          <a:bodyPr wrap="square" lIns="0" tIns="0" rIns="0" bIns="0" rtlCol="0" anchor="t">
            <a:spAutoFit/>
          </a:bodyPr>
          <a:lstStyle/>
          <a:p>
            <a:pPr algn="l"/>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Be </a:t>
            </a:r>
            <a:r>
              <a:rPr kumimoji="0" lang="en-US" sz="6000" b="1"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Perandory" pitchFamily="2" charset="0"/>
                <a:ea typeface="The Seasons"/>
                <a:cs typeface="The Seasons"/>
                <a:sym typeface="The Seasons"/>
              </a:rPr>
              <a:t>influential </a:t>
            </a:r>
            <a:r>
              <a:rPr lang="en-US" sz="6000" b="1" dirty="0">
                <a:solidFill>
                  <a:srgbClr val="FFFF99"/>
                </a:solidFill>
                <a:effectLst>
                  <a:outerShdw blurRad="38100" dist="38100" dir="2700000" algn="tl">
                    <a:srgbClr val="000000">
                      <a:alpha val="43137"/>
                    </a:srgbClr>
                  </a:outerShdw>
                </a:effectLst>
                <a:latin typeface="Perandory" pitchFamily="2" charset="0"/>
                <a:ea typeface="The Seasons"/>
                <a:cs typeface="The Seasons"/>
                <a:sym typeface="The Seasons"/>
              </a:rPr>
              <a:t>salt by being a preserving agent in a corrupt society</a:t>
            </a:r>
          </a:p>
        </p:txBody>
      </p:sp>
      <p:grpSp>
        <p:nvGrpSpPr>
          <p:cNvPr id="8" name="Group 8"/>
          <p:cNvGrpSpPr/>
          <p:nvPr/>
        </p:nvGrpSpPr>
        <p:grpSpPr>
          <a:xfrm rot="-10800000">
            <a:off x="16350142" y="-4"/>
            <a:ext cx="1965797" cy="10287001"/>
            <a:chOff x="0" y="0"/>
            <a:chExt cx="696481" cy="2809679"/>
          </a:xfrm>
        </p:grpSpPr>
        <p:sp>
          <p:nvSpPr>
            <p:cNvPr id="9" name="Freeform 9"/>
            <p:cNvSpPr/>
            <p:nvPr/>
          </p:nvSpPr>
          <p:spPr>
            <a:xfrm>
              <a:off x="0" y="0"/>
              <a:ext cx="696481" cy="2809679"/>
            </a:xfrm>
            <a:custGeom>
              <a:avLst/>
              <a:gdLst/>
              <a:ahLst/>
              <a:cxnLst/>
              <a:rect l="l" t="t" r="r" b="b"/>
              <a:pathLst>
                <a:path w="696481" h="2809679">
                  <a:moveTo>
                    <a:pt x="0" y="0"/>
                  </a:moveTo>
                  <a:lnTo>
                    <a:pt x="696481" y="0"/>
                  </a:lnTo>
                  <a:lnTo>
                    <a:pt x="696481" y="2809679"/>
                  </a:lnTo>
                  <a:lnTo>
                    <a:pt x="0" y="2809679"/>
                  </a:lnTo>
                  <a:close/>
                </a:path>
              </a:pathLst>
            </a:custGeom>
            <a:solidFill>
              <a:srgbClr val="224C6F">
                <a:alpha val="49804"/>
              </a:srgbClr>
            </a:solidFill>
          </p:spPr>
          <p:txBody>
            <a:bodyPr/>
            <a:lstStyle/>
            <a:p>
              <a:endParaRPr lang="en-US"/>
            </a:p>
          </p:txBody>
        </p:sp>
        <p:sp>
          <p:nvSpPr>
            <p:cNvPr id="10" name="TextBox 10"/>
            <p:cNvSpPr txBox="1"/>
            <p:nvPr/>
          </p:nvSpPr>
          <p:spPr>
            <a:xfrm>
              <a:off x="0" y="-38100"/>
              <a:ext cx="696481" cy="2847779"/>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BDC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2857500" cy="10287000"/>
            <a:chOff x="0" y="0"/>
            <a:chExt cx="812800" cy="4193493"/>
          </a:xfrm>
        </p:grpSpPr>
        <p:sp>
          <p:nvSpPr>
            <p:cNvPr id="3" name="Freeform 3"/>
            <p:cNvSpPr/>
            <p:nvPr/>
          </p:nvSpPr>
          <p:spPr>
            <a:xfrm>
              <a:off x="0" y="0"/>
              <a:ext cx="812800" cy="4193493"/>
            </a:xfrm>
            <a:custGeom>
              <a:avLst/>
              <a:gdLst/>
              <a:ahLst/>
              <a:cxnLst/>
              <a:rect l="l" t="t" r="r" b="b"/>
              <a:pathLst>
                <a:path w="812800" h="4193493">
                  <a:moveTo>
                    <a:pt x="0" y="0"/>
                  </a:moveTo>
                  <a:lnTo>
                    <a:pt x="812800" y="0"/>
                  </a:lnTo>
                  <a:lnTo>
                    <a:pt x="812800" y="4193493"/>
                  </a:lnTo>
                  <a:lnTo>
                    <a:pt x="0" y="4193493"/>
                  </a:lnTo>
                  <a:close/>
                </a:path>
              </a:pathLst>
            </a:custGeom>
            <a:solidFill>
              <a:srgbClr val="224C6F"/>
            </a:solidFill>
          </p:spPr>
          <p:txBody>
            <a:bodyPr/>
            <a:lstStyle/>
            <a:p>
              <a:endParaRPr lang="en-US"/>
            </a:p>
          </p:txBody>
        </p:sp>
        <p:sp>
          <p:nvSpPr>
            <p:cNvPr id="4" name="TextBox 4"/>
            <p:cNvSpPr txBox="1"/>
            <p:nvPr/>
          </p:nvSpPr>
          <p:spPr>
            <a:xfrm>
              <a:off x="0" y="-38100"/>
              <a:ext cx="812800" cy="42315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a:off x="-3880209" y="3875699"/>
            <a:ext cx="10287000" cy="2535603"/>
          </a:xfrm>
          <a:custGeom>
            <a:avLst/>
            <a:gdLst/>
            <a:ahLst/>
            <a:cxnLst/>
            <a:rect l="l" t="t" r="r" b="b"/>
            <a:pathLst>
              <a:path w="10287000" h="2535603">
                <a:moveTo>
                  <a:pt x="0" y="0"/>
                </a:moveTo>
                <a:lnTo>
                  <a:pt x="10287000" y="0"/>
                </a:lnTo>
                <a:lnTo>
                  <a:pt x="10287000" y="2535602"/>
                </a:lnTo>
                <a:lnTo>
                  <a:pt x="0" y="2535602"/>
                </a:lnTo>
                <a:lnTo>
                  <a:pt x="0" y="0"/>
                </a:lnTo>
                <a:close/>
              </a:path>
            </a:pathLst>
          </a:custGeom>
          <a:blipFill>
            <a:blip r:embed="rId2">
              <a:alphaModFix amt="74000"/>
            </a:blip>
            <a:stretch>
              <a:fillRect t="-128207"/>
            </a:stretch>
          </a:blipFill>
        </p:spPr>
        <p:txBody>
          <a:bodyPr/>
          <a:lstStyle/>
          <a:p>
            <a:endParaRPr lang="en-US"/>
          </a:p>
        </p:txBody>
      </p:sp>
      <p:grpSp>
        <p:nvGrpSpPr>
          <p:cNvPr id="8" name="Group 8"/>
          <p:cNvGrpSpPr/>
          <p:nvPr/>
        </p:nvGrpSpPr>
        <p:grpSpPr>
          <a:xfrm rot="-10800000">
            <a:off x="-4510" y="0"/>
            <a:ext cx="2535603" cy="10287000"/>
            <a:chOff x="0" y="0"/>
            <a:chExt cx="667813" cy="2709333"/>
          </a:xfrm>
        </p:grpSpPr>
        <p:sp>
          <p:nvSpPr>
            <p:cNvPr id="9" name="Freeform 9"/>
            <p:cNvSpPr/>
            <p:nvPr/>
          </p:nvSpPr>
          <p:spPr>
            <a:xfrm>
              <a:off x="0" y="0"/>
              <a:ext cx="667813" cy="2709333"/>
            </a:xfrm>
            <a:custGeom>
              <a:avLst/>
              <a:gdLst/>
              <a:ahLst/>
              <a:cxnLst/>
              <a:rect l="l" t="t" r="r" b="b"/>
              <a:pathLst>
                <a:path w="667813" h="2709333">
                  <a:moveTo>
                    <a:pt x="0" y="0"/>
                  </a:moveTo>
                  <a:lnTo>
                    <a:pt x="667813" y="0"/>
                  </a:lnTo>
                  <a:lnTo>
                    <a:pt x="667813" y="2709333"/>
                  </a:lnTo>
                  <a:lnTo>
                    <a:pt x="0" y="2709333"/>
                  </a:lnTo>
                  <a:close/>
                </a:path>
              </a:pathLst>
            </a:custGeom>
            <a:solidFill>
              <a:srgbClr val="ABBDCD">
                <a:alpha val="34902"/>
              </a:srgbClr>
            </a:solidFill>
          </p:spPr>
          <p:txBody>
            <a:bodyPr/>
            <a:lstStyle/>
            <a:p>
              <a:endParaRPr lang="en-US"/>
            </a:p>
          </p:txBody>
        </p:sp>
        <p:sp>
          <p:nvSpPr>
            <p:cNvPr id="10" name="TextBox 10"/>
            <p:cNvSpPr txBox="1"/>
            <p:nvPr/>
          </p:nvSpPr>
          <p:spPr>
            <a:xfrm>
              <a:off x="0" y="-38100"/>
              <a:ext cx="667813" cy="2747433"/>
            </a:xfrm>
            <a:prstGeom prst="rect">
              <a:avLst/>
            </a:prstGeom>
          </p:spPr>
          <p:txBody>
            <a:bodyPr lIns="50800" tIns="50800" rIns="50800" bIns="50800" rtlCol="0" anchor="ctr"/>
            <a:lstStyle/>
            <a:p>
              <a:pPr algn="ctr">
                <a:lnSpc>
                  <a:spcPts val="2659"/>
                </a:lnSpc>
              </a:pPr>
              <a:endParaRPr/>
            </a:p>
          </p:txBody>
        </p:sp>
      </p:grpSp>
      <p:sp>
        <p:nvSpPr>
          <p:cNvPr id="12" name="TextBox 6">
            <a:extLst>
              <a:ext uri="{FF2B5EF4-FFF2-40B4-BE49-F238E27FC236}">
                <a16:creationId xmlns:a16="http://schemas.microsoft.com/office/drawing/2014/main" id="{3AE3427E-2022-5515-1445-F7E13AB13471}"/>
              </a:ext>
            </a:extLst>
          </p:cNvPr>
          <p:cNvSpPr txBox="1"/>
          <p:nvPr/>
        </p:nvSpPr>
        <p:spPr>
          <a:xfrm>
            <a:off x="5029200" y="1080849"/>
            <a:ext cx="12420600" cy="8863965"/>
          </a:xfrm>
          <a:prstGeom prst="rect">
            <a:avLst/>
          </a:prstGeom>
        </p:spPr>
        <p:txBody>
          <a:bodyPr wrap="square" lIns="0" tIns="0" rIns="0" bIns="0" rtlCol="0" anchor="t">
            <a:spAutoFit/>
          </a:bodyPr>
          <a:lstStyle/>
          <a:p>
            <a:pPr algn="l"/>
            <a:r>
              <a:rPr lang="en-US" sz="4400" dirty="0">
                <a:solidFill>
                  <a:srgbClr val="224C6F"/>
                </a:solidFill>
                <a:latin typeface="Montserrat" panose="00000500000000000000" pitchFamily="2" charset="0"/>
                <a:ea typeface="Montserrat"/>
                <a:cs typeface="Montserrat"/>
                <a:sym typeface="Montserrat"/>
              </a:rPr>
              <a:t> </a:t>
            </a:r>
            <a:r>
              <a:rPr lang="en-US" sz="4800" kern="0" dirty="0">
                <a:solidFill>
                  <a:srgbClr val="224C6F"/>
                </a:solidFill>
                <a:effectLst/>
                <a:latin typeface="Montserrat" panose="00000500000000000000" pitchFamily="2" charset="0"/>
                <a:ea typeface="Times New Roman" panose="02020603050405020304" pitchFamily="18" charset="0"/>
                <a:cs typeface="Arial" panose="020B0604020202020204" pitchFamily="34" charset="0"/>
              </a:rPr>
              <a:t>“Will you indeed sweep away the righteous with the wicked? Suppose there are fifty righteous within the city. Will you then sweep away the place and not spare it for the fifty righteous who are in it? Far be it from you to do such a thing, to put the righteous to death with the wicked, so that the righteous fare as the wicked! Far be that from you! Shall not the Judge of all the earth do what is just?” </a:t>
            </a:r>
          </a:p>
          <a:p>
            <a:pPr algn="l"/>
            <a:r>
              <a:rPr lang="en-US" sz="4800" kern="0" dirty="0">
                <a:solidFill>
                  <a:srgbClr val="224C6F"/>
                </a:solidFill>
                <a:effectLst/>
                <a:latin typeface="Montserrat" panose="00000500000000000000" pitchFamily="2" charset="0"/>
                <a:ea typeface="Times New Roman" panose="02020603050405020304" pitchFamily="18" charset="0"/>
                <a:cs typeface="Arial" panose="020B0604020202020204" pitchFamily="34" charset="0"/>
              </a:rPr>
              <a:t>								Genesis 18:23-25 </a:t>
            </a:r>
            <a:endParaRPr lang="en-US" sz="4800" dirty="0">
              <a:solidFill>
                <a:srgbClr val="224C6F"/>
              </a:solidFill>
              <a:latin typeface="Montserrat" panose="00000500000000000000" pitchFamily="2" charset="0"/>
              <a:ea typeface="Montserrat"/>
              <a:cs typeface="Montserrat"/>
              <a:sym typeface="Montserrat"/>
            </a:endParaRPr>
          </a:p>
        </p:txBody>
      </p:sp>
      <p:pic>
        <p:nvPicPr>
          <p:cNvPr id="7" name="Picture 6">
            <a:extLst>
              <a:ext uri="{FF2B5EF4-FFF2-40B4-BE49-F238E27FC236}">
                <a16:creationId xmlns:a16="http://schemas.microsoft.com/office/drawing/2014/main" id="{3A7DE62C-C8D5-9C0A-9A66-63B76B68ACA9}"/>
              </a:ext>
            </a:extLst>
          </p:cNvPr>
          <p:cNvPicPr>
            <a:picLocks noChangeAspect="1"/>
          </p:cNvPicPr>
          <p:nvPr/>
        </p:nvPicPr>
        <p:blipFill>
          <a:blip r:embed="rId3"/>
          <a:stretch>
            <a:fillRect/>
          </a:stretch>
        </p:blipFill>
        <p:spPr>
          <a:xfrm>
            <a:off x="-4511" y="-20010"/>
            <a:ext cx="4633362" cy="69195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essing our Nation by being Salt &amp; Light Matt 5 13 16" id="{C884A53D-C588-4BFF-B80E-B9FB25DD83FB}" vid="{EDC3F350-2632-4F40-9C96-F6E8BB4FD34E}"/>
    </a:ext>
  </a:extLst>
</a:theme>
</file>

<file path=docProps/app.xml><?xml version="1.0" encoding="utf-8"?>
<Properties xmlns="http://schemas.openxmlformats.org/officeDocument/2006/extended-properties" xmlns:vt="http://schemas.openxmlformats.org/officeDocument/2006/docPropsVTypes">
  <Template>Office Theme</Template>
  <TotalTime>7</TotalTime>
  <Words>811</Words>
  <Application>Microsoft Macintosh PowerPoint</Application>
  <PresentationFormat>Custom</PresentationFormat>
  <Paragraphs>36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Wingdings</vt:lpstr>
      <vt:lpstr>Perandory</vt: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Walle</dc:creator>
  <cp:lastModifiedBy>Rachel Walle</cp:lastModifiedBy>
  <cp:revision>1</cp:revision>
  <dcterms:created xsi:type="dcterms:W3CDTF">2026-07-05T03:39:36Z</dcterms:created>
  <dcterms:modified xsi:type="dcterms:W3CDTF">2026-07-05T03:46:53Z</dcterms:modified>
  <dc:identifier>DAHNhU3elR8</dc:identifier>
</cp:coreProperties>
</file>